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69" r:id="rId2"/>
    <p:sldId id="259" r:id="rId3"/>
    <p:sldId id="257" r:id="rId4"/>
    <p:sldId id="258" r:id="rId5"/>
    <p:sldId id="266" r:id="rId6"/>
    <p:sldId id="267" r:id="rId7"/>
    <p:sldId id="277" r:id="rId8"/>
    <p:sldId id="278" r:id="rId9"/>
    <p:sldId id="273" r:id="rId10"/>
    <p:sldId id="275" r:id="rId11"/>
    <p:sldId id="274" r:id="rId12"/>
    <p:sldId id="261" r:id="rId13"/>
    <p:sldId id="262" r:id="rId14"/>
    <p:sldId id="263" r:id="rId15"/>
    <p:sldId id="276" r:id="rId16"/>
    <p:sldId id="264" r:id="rId17"/>
    <p:sldId id="270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sakifujihara\AppData\Local\Temp\notesECC7C3\110908%20GDP%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8109956006388889E-2"/>
          <c:y val="0.11524159766562155"/>
          <c:w val="0.90625"/>
          <c:h val="0.6311480119426337"/>
        </c:manualLayout>
      </c:layout>
      <c:lineChart>
        <c:grouping val="standard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circle"/>
            <c:size val="5"/>
          </c:marker>
          <c:dLbls>
            <c:dLbl>
              <c:idx val="1"/>
              <c:layout>
                <c:manualLayout>
                  <c:x val="-3.0640662799712476E-2"/>
                  <c:y val="-2.655038759689931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0640662799712476E-2"/>
                  <c:y val="-3.042635658914739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5385621281325642E-2"/>
                  <c:y val="5.373432905414091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5.5500695864974192E-2"/>
                  <c:y val="-7.2220743180741412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5664434294467568E-2"/>
                  <c:y val="4.6513999503644057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3.3013142040519181E-2"/>
                  <c:y val="4.5926794967248573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3.0640662799712476E-2"/>
                  <c:y val="-2.2674418604651497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3.0640662799712476E-2"/>
                  <c:y val="-2.2674418604651497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3.5822465551181071E-2"/>
                  <c:y val="3.6474548488132266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1.6310327757073217E-3"/>
                  <c:y val="-4.7286821705426807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5.6506664424954084E-2"/>
                  <c:y val="2.0058292132088141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3.0188770887625161E-2"/>
                  <c:y val="-2.6453335774888873E-2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/>
                </a:pPr>
                <a:endParaRPr lang="en-US"/>
              </a:p>
            </c:txPr>
            <c:dLblPos val="t"/>
            <c:showVal val="1"/>
          </c:dLbls>
          <c:cat>
            <c:strRef>
              <c:f>GDP!$A$46:$A$55</c:f>
              <c:strCache>
                <c:ptCount val="10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strCache>
            </c:strRef>
          </c:cat>
          <c:val>
            <c:numRef>
              <c:f>GDP!$B$46:$B$55</c:f>
              <c:numCache>
                <c:formatCode>0.0</c:formatCode>
                <c:ptCount val="10"/>
                <c:pt idx="0">
                  <c:v>2.5</c:v>
                </c:pt>
                <c:pt idx="1">
                  <c:v>3.5</c:v>
                </c:pt>
                <c:pt idx="2">
                  <c:v>3.1</c:v>
                </c:pt>
                <c:pt idx="3">
                  <c:v>2.7</c:v>
                </c:pt>
                <c:pt idx="4">
                  <c:v>1.9</c:v>
                </c:pt>
                <c:pt idx="5">
                  <c:v>-0.30000000000000032</c:v>
                </c:pt>
                <c:pt idx="6">
                  <c:v>-3.5</c:v>
                </c:pt>
                <c:pt idx="7">
                  <c:v>3</c:v>
                </c:pt>
                <c:pt idx="8">
                  <c:v>1.6</c:v>
                </c:pt>
                <c:pt idx="9">
                  <c:v>2.2000000000000002</c:v>
                </c:pt>
              </c:numCache>
            </c:numRef>
          </c:val>
        </c:ser>
        <c:ser>
          <c:idx val="2"/>
          <c:order val="1"/>
          <c:spPr>
            <a:ln w="38100">
              <a:solidFill>
                <a:srgbClr val="FF00FF"/>
              </a:solidFill>
              <a:prstDash val="solid"/>
            </a:ln>
          </c:spPr>
          <c:marker>
            <c:symbol val="circle"/>
            <c:size val="5"/>
          </c:marker>
          <c:dPt>
            <c:idx val="8"/>
            <c:spPr>
              <a:ln w="38100">
                <a:noFill/>
                <a:prstDash val="solid"/>
              </a:ln>
            </c:spPr>
          </c:dPt>
          <c:dPt>
            <c:idx val="9"/>
            <c:spPr>
              <a:ln w="38100">
                <a:noFill/>
                <a:prstDash val="solid"/>
              </a:ln>
            </c:spPr>
          </c:dPt>
          <c:dLbls>
            <c:dLbl>
              <c:idx val="0"/>
              <c:layout>
                <c:manualLayout>
                  <c:x val="-3.823838746135412E-2"/>
                  <c:y val="3.495702005730658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3266691272965868E-2"/>
                  <c:y val="-2.593800310277204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1226123424963777E-2"/>
                  <c:y val="3.825428798144427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1871643268790944E-2"/>
                  <c:y val="-5.946679301190582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5.4790633377234638E-2"/>
                  <c:y val="-8.7712873100165105E-4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0017746891958833E-2"/>
                  <c:y val="2.349570200573069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5.4133998374758428E-2"/>
                  <c:y val="-2.7411501929021288E-2"/>
                </c:manualLayout>
              </c:layout>
              <c:dLblPos val="r"/>
              <c:showVal val="1"/>
            </c:dLbl>
            <c:dLbl>
              <c:idx val="9"/>
              <c:delete val="1"/>
            </c:dLbl>
            <c:dLbl>
              <c:idx val="12"/>
              <c:layout>
                <c:manualLayout>
                  <c:x val="-2.5494064131663281E-2"/>
                  <c:y val="-3.8524995422083985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3.9899122929918637E-2"/>
                  <c:y val="-2.3711692198933591E-2"/>
                </c:manualLayout>
              </c:layout>
              <c:dLblPos val="r"/>
              <c:showVal val="1"/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r">
                  <a:defRPr/>
                </a:pPr>
                <a:endParaRPr lang="en-US"/>
              </a:p>
            </c:txPr>
            <c:dLblPos val="b"/>
            <c:showVal val="1"/>
          </c:dLbls>
          <c:cat>
            <c:strRef>
              <c:f>GDP!$A$46:$A$55</c:f>
              <c:strCache>
                <c:ptCount val="10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</c:strCache>
            </c:strRef>
          </c:cat>
          <c:val>
            <c:numRef>
              <c:f>GDP!$C$46:$C$55</c:f>
              <c:numCache>
                <c:formatCode>General</c:formatCode>
                <c:ptCount val="10"/>
                <c:pt idx="0">
                  <c:v>1.4</c:v>
                </c:pt>
                <c:pt idx="1">
                  <c:v>2.7</c:v>
                </c:pt>
                <c:pt idx="2">
                  <c:v>1.9</c:v>
                </c:pt>
                <c:pt idx="3">
                  <c:v>2</c:v>
                </c:pt>
                <c:pt idx="4">
                  <c:v>2.4</c:v>
                </c:pt>
                <c:pt idx="5">
                  <c:v>-1.2</c:v>
                </c:pt>
                <c:pt idx="6">
                  <c:v>-6.3</c:v>
                </c:pt>
                <c:pt idx="7">
                  <c:v>4</c:v>
                </c:pt>
                <c:pt idx="8">
                  <c:v>0.5</c:v>
                </c:pt>
                <c:pt idx="9">
                  <c:v>2.8</c:v>
                </c:pt>
              </c:numCache>
            </c:numRef>
          </c:val>
        </c:ser>
        <c:marker val="1"/>
        <c:axId val="53723904"/>
        <c:axId val="53725440"/>
      </c:lineChart>
      <c:catAx>
        <c:axId val="53723904"/>
        <c:scaling>
          <c:orientation val="minMax"/>
        </c:scaling>
        <c:axPos val="b"/>
        <c:numFmt formatCode="General" sourceLinked="1"/>
        <c:maj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3725440"/>
        <c:crosses val="autoZero"/>
        <c:auto val="1"/>
        <c:lblAlgn val="ctr"/>
        <c:lblOffset val="100"/>
        <c:tickLblSkip val="1"/>
        <c:tickMarkSkip val="1"/>
      </c:catAx>
      <c:valAx>
        <c:axId val="53725440"/>
        <c:scaling>
          <c:orientation val="minMax"/>
          <c:max val="5"/>
          <c:min val="-7"/>
        </c:scaling>
        <c:axPos val="l"/>
        <c:numFmt formatCode="0_ " sourceLinked="0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3723904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Breakdown</a:t>
            </a:r>
            <a:r>
              <a:rPr lang="en-US" sz="1800" baseline="0" dirty="0" smtClean="0"/>
              <a:t> of Generated Electricity</a:t>
            </a:r>
            <a:endParaRPr lang="en-US" sz="1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4234530839895021"/>
          <c:y val="0.11755519530646906"/>
          <c:w val="0.59028494094488149"/>
          <c:h val="0.7631413077041876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Oil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2007 (Actual)</c:v>
                </c:pt>
                <c:pt idx="1">
                  <c:v>2030 (Estimate)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1339.6499999999999</c:v>
                </c:pt>
                <c:pt idx="1">
                  <c:v>204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LPG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2007 (Actual)</c:v>
                </c:pt>
                <c:pt idx="1">
                  <c:v>2030 (Estimate)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2885.4</c:v>
                </c:pt>
                <c:pt idx="1">
                  <c:v>1326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Coal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2007 (Actual)</c:v>
                </c:pt>
                <c:pt idx="1">
                  <c:v>2030 (Estimate)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2576.25</c:v>
                </c:pt>
                <c:pt idx="1">
                  <c:v>1122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2007 (Actual)</c:v>
                </c:pt>
                <c:pt idx="1">
                  <c:v>2030 (Estimate)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2679.3</c:v>
                </c:pt>
                <c:pt idx="1">
                  <c:v>5406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Renewable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2007 (Actual)</c:v>
                </c:pt>
                <c:pt idx="1">
                  <c:v>2030 (Estimate)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927.44999999999948</c:v>
                </c:pt>
                <c:pt idx="1">
                  <c:v>2124</c:v>
                </c:pt>
              </c:numCache>
            </c:numRef>
          </c:val>
        </c:ser>
        <c:gapWidth val="55"/>
        <c:overlap val="100"/>
        <c:axId val="81767424"/>
        <c:axId val="82023936"/>
      </c:barChart>
      <c:catAx>
        <c:axId val="81767424"/>
        <c:scaling>
          <c:orientation val="minMax"/>
        </c:scaling>
        <c:axPos val="b"/>
        <c:majorTickMark val="none"/>
        <c:tickLblPos val="nextTo"/>
        <c:crossAx val="82023936"/>
        <c:crosses val="autoZero"/>
        <c:auto val="1"/>
        <c:lblAlgn val="ctr"/>
        <c:lblOffset val="100"/>
      </c:catAx>
      <c:valAx>
        <c:axId val="820239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176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88024934383536"/>
          <c:y val="0.36789099891925608"/>
          <c:w val="0.22153641732283474"/>
          <c:h val="0.3401372163038443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0.14013</cdr:x>
      <cdr:y>0.40244</cdr:y>
    </cdr:from>
    <cdr:to>
      <cdr:x>0.20165</cdr:x>
      <cdr:y>0.46696</cdr:y>
    </cdr:to>
    <cdr:sp macro="" textlink="">
      <cdr:nvSpPr>
        <cdr:cNvPr id="49153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0123" y="1337790"/>
          <a:ext cx="329320" cy="21447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uz-Latn-UZ" altLang="ja-JP" sz="1400" b="1" i="0" u="sng" strike="noStrike" baseline="0">
              <a:solidFill>
                <a:srgbClr val="000000"/>
              </a:solidFill>
              <a:latin typeface="Times New Roman"/>
              <a:cs typeface="Times New Roman"/>
            </a:rPr>
            <a:t>JP</a:t>
          </a:r>
        </a:p>
      </cdr:txBody>
    </cdr:sp>
  </cdr:relSizeAnchor>
  <cdr:relSizeAnchor xmlns:cdr="http://schemas.openxmlformats.org/drawingml/2006/chartDrawing">
    <cdr:from>
      <cdr:x>0.22393</cdr:x>
      <cdr:y>0.08675</cdr:y>
    </cdr:from>
    <cdr:to>
      <cdr:x>0.28913</cdr:x>
      <cdr:y>0.1503</cdr:y>
    </cdr:to>
    <cdr:sp macro="" textlink="">
      <cdr:nvSpPr>
        <cdr:cNvPr id="49154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98705" y="288390"/>
          <a:ext cx="349019" cy="211254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uz-Latn-UZ" altLang="ja-JP" sz="14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US</a:t>
          </a:r>
        </a:p>
      </cdr:txBody>
    </cdr:sp>
  </cdr:relSizeAnchor>
  <cdr:relSizeAnchor xmlns:cdr="http://schemas.openxmlformats.org/drawingml/2006/chartDrawing">
    <cdr:from>
      <cdr:x>0.79004</cdr:x>
      <cdr:y>0.09169</cdr:y>
    </cdr:from>
    <cdr:to>
      <cdr:x>0.95907</cdr:x>
      <cdr:y>0.84354</cdr:y>
    </cdr:to>
    <cdr:sp macro="" textlink="">
      <cdr:nvSpPr>
        <cdr:cNvPr id="49156" name="Freeform 4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4229124" y="304800"/>
          <a:ext cx="904826" cy="2499318"/>
        </a:xfrm>
        <a:custGeom xmlns:a="http://schemas.openxmlformats.org/drawingml/2006/main">
          <a:avLst/>
          <a:gdLst/>
          <a:ahLst/>
          <a:cxnLst>
            <a:cxn ang="0">
              <a:pos x="0" y="2038350"/>
            </a:cxn>
            <a:cxn ang="0">
              <a:pos x="0" y="0"/>
            </a:cxn>
            <a:cxn ang="0">
              <a:pos x="619125" y="0"/>
            </a:cxn>
          </a:cxnLst>
          <a:rect l="0" t="0" r="r" b="b"/>
          <a:pathLst>
            <a:path w="619125" h="2038350">
              <a:moveTo>
                <a:pt x="0" y="2038350"/>
              </a:moveTo>
              <a:lnTo>
                <a:pt x="0" y="0"/>
              </a:lnTo>
              <a:lnTo>
                <a:pt x="619125" y="0"/>
              </a:lnTo>
            </a:path>
          </a:pathLst>
        </a:cu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 type="none" w="med" len="med"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  <cdr:relSizeAnchor xmlns:cdr="http://schemas.openxmlformats.org/drawingml/2006/chartDrawing">
    <cdr:from>
      <cdr:x>0.80605</cdr:x>
      <cdr:y>0.03387</cdr:y>
    </cdr:from>
    <cdr:to>
      <cdr:x>0.97153</cdr:x>
      <cdr:y>0.10315</cdr:y>
    </cdr:to>
    <cdr:sp macro="" textlink="">
      <cdr:nvSpPr>
        <cdr:cNvPr id="4915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4819" y="112607"/>
          <a:ext cx="885823" cy="2303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1100" b="0" i="0" u="none" strike="noStrike" baseline="0">
              <a:solidFill>
                <a:srgbClr val="000000"/>
              </a:solidFill>
              <a:latin typeface="+mj-ea"/>
              <a:ea typeface="+mj-ea"/>
            </a:rPr>
            <a:t>見通し</a:t>
          </a:r>
        </a:p>
      </cdr:txBody>
    </cdr:sp>
  </cdr:relSizeAnchor>
  <cdr:relSizeAnchor xmlns:cdr="http://schemas.openxmlformats.org/drawingml/2006/chartDrawing">
    <cdr:from>
      <cdr:x>0.04448</cdr:x>
      <cdr:y>0.02326</cdr:y>
    </cdr:from>
    <cdr:to>
      <cdr:x>0.13523</cdr:x>
      <cdr:y>0.10174</cdr:y>
    </cdr:to>
    <cdr:sp macro="" textlink="">
      <cdr:nvSpPr>
        <cdr:cNvPr id="7" name="テキスト ボックス 6"/>
        <cdr:cNvSpPr txBox="1"/>
      </cdr:nvSpPr>
      <cdr:spPr>
        <a:xfrm xmlns:a="http://schemas.openxmlformats.org/drawingml/2006/main">
          <a:off x="238125" y="76200"/>
          <a:ext cx="485775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ja-JP" altLang="en-US" sz="1100"/>
            <a:t>（％）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0.51246</cdr:x>
      <cdr:y>0.1189</cdr:y>
    </cdr:from>
    <cdr:to>
      <cdr:x>0.65836</cdr:x>
      <cdr:y>0.75072</cdr:y>
    </cdr:to>
    <cdr:sp macro="" textlink="">
      <cdr:nvSpPr>
        <cdr:cNvPr id="9" name="テキスト ボックス 1"/>
        <cdr:cNvSpPr txBox="1"/>
      </cdr:nvSpPr>
      <cdr:spPr>
        <a:xfrm xmlns:a="http://schemas.openxmlformats.org/drawingml/2006/main">
          <a:off x="2743200" y="395250"/>
          <a:ext cx="781050" cy="210031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85000"/>
            <a:alpha val="34000"/>
          </a:sysClr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0.83808</cdr:x>
      <cdr:y>0.13181</cdr:y>
    </cdr:from>
    <cdr:to>
      <cdr:x>0.99289</cdr:x>
      <cdr:y>0.22351</cdr:y>
    </cdr:to>
    <cdr:sp macro="" textlink="">
      <cdr:nvSpPr>
        <cdr:cNvPr id="15" name="テキスト ボックス 8"/>
        <cdr:cNvSpPr txBox="1"/>
      </cdr:nvSpPr>
      <cdr:spPr>
        <a:xfrm xmlns:a="http://schemas.openxmlformats.org/drawingml/2006/main">
          <a:off x="4486284" y="438160"/>
          <a:ext cx="828706" cy="304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en-US" altLang="ja-JP" sz="1600" b="0" u="sng" dirty="0">
              <a:latin typeface="Times New Roman" pitchFamily="18" charset="0"/>
              <a:ea typeface="+mj-ea"/>
              <a:cs typeface="Times New Roman" pitchFamily="18" charset="0"/>
            </a:rPr>
            <a:t>2.7</a:t>
          </a:r>
          <a:r>
            <a:rPr lang="ja-JP" altLang="en-US" sz="1600" b="0" u="sng">
              <a:latin typeface="Times New Roman" pitchFamily="18" charset="0"/>
              <a:ea typeface="+mj-ea"/>
              <a:cs typeface="Times New Roman" pitchFamily="18" charset="0"/>
            </a:rPr>
            <a:t>～</a:t>
          </a:r>
          <a:r>
            <a:rPr lang="en-US" altLang="ja-JP" sz="1600" b="0" u="sng" dirty="0">
              <a:latin typeface="Times New Roman" pitchFamily="18" charset="0"/>
              <a:ea typeface="+mj-ea"/>
              <a:cs typeface="Times New Roman" pitchFamily="18" charset="0"/>
            </a:rPr>
            <a:t>2.9</a:t>
          </a:r>
          <a:endParaRPr lang="en-US" sz="1600" b="0" u="sng" dirty="0">
            <a:latin typeface="Times New Roman" pitchFamily="18" charset="0"/>
            <a:ea typeface="+mj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0.90925</cdr:x>
      <cdr:y>0.21203</cdr:y>
    </cdr:from>
    <cdr:to>
      <cdr:x>0.95552</cdr:x>
      <cdr:y>0.24928</cdr:y>
    </cdr:to>
    <cdr:sp macro="" textlink="">
      <cdr:nvSpPr>
        <cdr:cNvPr id="16" name="円/楕円 15"/>
        <cdr:cNvSpPr/>
      </cdr:nvSpPr>
      <cdr:spPr bwMode="auto">
        <a:xfrm xmlns:a="http://schemas.openxmlformats.org/drawingml/2006/main">
          <a:off x="4867275" y="704850"/>
          <a:ext cx="247649" cy="123826"/>
        </a:xfrm>
        <a:prstGeom xmlns:a="http://schemas.openxmlformats.org/drawingml/2006/main" prst="ellipse">
          <a:avLst/>
        </a:prstGeom>
        <a:solidFill xmlns:a="http://schemas.openxmlformats.org/drawingml/2006/main">
          <a:srgbClr val="EF0FE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rtlCol="0" anchor="ctr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en-US" sz="1100"/>
        </a:p>
      </cdr:txBody>
    </cdr:sp>
  </cdr:relSizeAnchor>
  <cdr:relSizeAnchor xmlns:cdr="http://schemas.openxmlformats.org/drawingml/2006/chartDrawing">
    <cdr:from>
      <cdr:x>0.81851</cdr:x>
      <cdr:y>0.32378</cdr:y>
    </cdr:from>
    <cdr:to>
      <cdr:x>0.86655</cdr:x>
      <cdr:y>0.36103</cdr:y>
    </cdr:to>
    <cdr:sp macro="" textlink="">
      <cdr:nvSpPr>
        <cdr:cNvPr id="12" name="円/楕円 11"/>
        <cdr:cNvSpPr/>
      </cdr:nvSpPr>
      <cdr:spPr bwMode="auto">
        <a:xfrm xmlns:a="http://schemas.openxmlformats.org/drawingml/2006/main" flipV="1">
          <a:off x="4381500" y="1076324"/>
          <a:ext cx="257175" cy="123825"/>
        </a:xfrm>
        <a:prstGeom xmlns:a="http://schemas.openxmlformats.org/drawingml/2006/main" prst="ellipse">
          <a:avLst/>
        </a:prstGeom>
        <a:solidFill xmlns:a="http://schemas.openxmlformats.org/drawingml/2006/main">
          <a:srgbClr val="EF0FE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rtlCol="0" anchor="ctr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0.2375</cdr:x>
      <cdr:y>0.24375</cdr:y>
    </cdr:from>
    <cdr:to>
      <cdr:x>0.35</cdr:x>
      <cdr:y>0.2625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990600"/>
          <a:ext cx="685800" cy="7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9%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85380C-03C5-4EF6-87E0-815247EB1CF2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2A0A1C-3FD8-4C08-BE3C-C5CA9F317C19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545C-7CED-4D1E-8432-89C58E877F86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1EC-8996-49A2-8EE1-D564440DABE9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545C-7CED-4D1E-8432-89C58E877F86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1EC-8996-49A2-8EE1-D564440DABE9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545C-7CED-4D1E-8432-89C58E877F86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1EC-8996-49A2-8EE1-D564440DABE9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545C-7CED-4D1E-8432-89C58E877F86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1EC-8996-49A2-8EE1-D564440DABE9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545C-7CED-4D1E-8432-89C58E877F86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1EC-8996-49A2-8EE1-D564440DABE9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545C-7CED-4D1E-8432-89C58E877F86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1EC-8996-49A2-8EE1-D564440DABE9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545C-7CED-4D1E-8432-89C58E877F86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1EC-8996-49A2-8EE1-D564440DABE9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545C-7CED-4D1E-8432-89C58E877F86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1EC-8996-49A2-8EE1-D564440DABE9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545C-7CED-4D1E-8432-89C58E877F86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1EC-8996-49A2-8EE1-D564440DABE9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545C-7CED-4D1E-8432-89C58E877F86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1EC-8996-49A2-8EE1-D564440DABE9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545C-7CED-4D1E-8432-89C58E877F86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81EC-8996-49A2-8EE1-D564440DABE9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5545C-7CED-4D1E-8432-89C58E877F86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D81EC-8996-49A2-8EE1-D564440DABE9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hyperlink" Target="http://japanese.china.org.cn/photos/2011-04/06/content_22299974_5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japanese.china.org.cn/photos/2011-04/06/content_22299974_2.htm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9144000" cy="1371600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Life After Fukushima: </a:t>
            </a:r>
            <a:br>
              <a:rPr lang="en-US" sz="4000" dirty="0" smtClean="0"/>
            </a:br>
            <a:r>
              <a:rPr lang="en-US" sz="4000" dirty="0" smtClean="0"/>
              <a:t>What is the Impact on Japan’s Economy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October 19, 2011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Kiichiro Sato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JETRO New York</a:t>
            </a:r>
          </a:p>
        </p:txBody>
      </p:sp>
      <p:pic>
        <p:nvPicPr>
          <p:cNvPr id="4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39200" y="6492875"/>
            <a:ext cx="304800" cy="365125"/>
          </a:xfrm>
        </p:spPr>
        <p:txBody>
          <a:bodyPr/>
          <a:lstStyle/>
          <a:p>
            <a:fld id="{29D323DE-3D5D-44B0-A7D8-D6870C84109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“The Future of Nuclear Power in a Post-Fukushima World”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 flipH="1">
            <a:off x="8686800" y="6553200"/>
            <a:ext cx="457200" cy="304800"/>
          </a:xfrm>
        </p:spPr>
        <p:txBody>
          <a:bodyPr/>
          <a:lstStyle/>
          <a:p>
            <a:pPr>
              <a:defRPr/>
            </a:pPr>
            <a:fld id="{EB15B85F-FAD9-4720-A4D5-A334D54908D1}" type="slidenum">
              <a:rPr lang="ja-JP" altLang="en-US" smtClean="0"/>
              <a:pPr>
                <a:defRPr/>
              </a:pPr>
              <a:t>10</a:t>
            </a:fld>
            <a:r>
              <a:rPr lang="ja-JP" altLang="en-US" dirty="0" smtClean="0"/>
              <a:t> </a:t>
            </a:r>
            <a:endParaRPr lang="ja-JP" altLang="en-US" dirty="0"/>
          </a:p>
        </p:txBody>
      </p:sp>
      <p:sp>
        <p:nvSpPr>
          <p:cNvPr id="4" name="テキスト ボックス 9"/>
          <p:cNvSpPr txBox="1">
            <a:spLocks noChangeArrowheads="1"/>
          </p:cNvSpPr>
          <p:nvPr/>
        </p:nvSpPr>
        <p:spPr bwMode="auto">
          <a:xfrm>
            <a:off x="228600" y="762000"/>
            <a:ext cx="8686800" cy="54476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200" dirty="0"/>
              <a:t> A banner on the plant “Show Renesas’s inner strength and unite our hearts to restart production in June. Customers world wide are waiting for Renesas’s recovery.”</a:t>
            </a:r>
            <a:endParaRPr lang="en-US" sz="1000" dirty="0"/>
          </a:p>
          <a:p>
            <a:pPr algn="l">
              <a:buFont typeface="Wingdings" pitchFamily="2" charset="2"/>
              <a:buChar char="Ø"/>
            </a:pPr>
            <a:endParaRPr lang="en-US" sz="1000" dirty="0"/>
          </a:p>
          <a:p>
            <a:pPr algn="l">
              <a:buFont typeface="Wingdings" pitchFamily="2" charset="2"/>
              <a:buChar char="Ø"/>
            </a:pPr>
            <a:r>
              <a:rPr lang="en-US" sz="2200" dirty="0"/>
              <a:t> 24/7 work to restoration </a:t>
            </a:r>
            <a:endParaRPr lang="en-US" sz="1000" dirty="0"/>
          </a:p>
          <a:p>
            <a:pPr algn="l"/>
            <a:r>
              <a:rPr lang="en-US" sz="1000" dirty="0"/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/>
              <a:t>80,000 engineers gathered to NAKA plant; from auto makers, electronics companies, construction companies, semiconductor companies even competitors, to support recovery. </a:t>
            </a:r>
            <a:endParaRPr lang="en-US" sz="1000" dirty="0"/>
          </a:p>
          <a:p>
            <a:pPr algn="l"/>
            <a:endParaRPr lang="en-US" sz="1000" dirty="0"/>
          </a:p>
          <a:p>
            <a:pPr algn="l">
              <a:buFont typeface="Wingdings" pitchFamily="2" charset="2"/>
              <a:buChar char="Ø"/>
            </a:pPr>
            <a:r>
              <a:rPr lang="en-US" sz="2200" dirty="0"/>
              <a:t>Had meeting twice a day. Visualize all the process and progress of recovery by putting large pieces of paper on the wall, which enabled share issues and led healthy competition and coordination among teams.</a:t>
            </a:r>
            <a:endParaRPr lang="en-US" sz="1000" dirty="0"/>
          </a:p>
          <a:p>
            <a:pPr algn="l"/>
            <a:endParaRPr lang="en-US" sz="1000" dirty="0"/>
          </a:p>
          <a:p>
            <a:pPr algn="l">
              <a:buFont typeface="Wingdings" pitchFamily="2" charset="2"/>
              <a:buChar char="Ø"/>
            </a:pPr>
            <a:r>
              <a:rPr lang="en-US" sz="2200" dirty="0"/>
              <a:t>Speedy alternated production in another Renesas plants. This scheme had been built since M&amp;A in 2010. “FAB Network” is to enhance flexibility of production in response to sudden acceleration of demand or in emergency.     </a:t>
            </a:r>
          </a:p>
        </p:txBody>
      </p:sp>
      <p:sp>
        <p:nvSpPr>
          <p:cNvPr id="5" name="テキスト ボックス 6"/>
          <p:cNvSpPr txBox="1">
            <a:spLocks noChangeArrowheads="1"/>
          </p:cNvSpPr>
          <p:nvPr/>
        </p:nvSpPr>
        <p:spPr bwMode="auto">
          <a:xfrm>
            <a:off x="1857375" y="6286500"/>
            <a:ext cx="6643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Source: “Renesas, Recovery” (video uploaded on </a:t>
            </a:r>
            <a:r>
              <a:rPr lang="en-US" sz="1400" dirty="0" smtClean="0">
                <a:solidFill>
                  <a:srgbClr val="000000"/>
                </a:solidFill>
              </a:rPr>
              <a:t>youtube </a:t>
            </a:r>
            <a:r>
              <a:rPr lang="en-US" sz="1400" dirty="0">
                <a:solidFill>
                  <a:srgbClr val="000000"/>
                </a:solidFill>
              </a:rPr>
              <a:t>by Renesas)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295400" y="228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Case of RENESAS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 flipH="1">
            <a:off x="8686800" y="6324600"/>
            <a:ext cx="457200" cy="533400"/>
          </a:xfrm>
        </p:spPr>
        <p:txBody>
          <a:bodyPr/>
          <a:lstStyle/>
          <a:p>
            <a:pPr>
              <a:defRPr/>
            </a:pPr>
            <a:fld id="{EB15B85F-FAD9-4720-A4D5-A334D54908D1}" type="slidenum">
              <a:rPr lang="ja-JP" altLang="en-US" smtClean="0"/>
              <a:pPr>
                <a:defRPr/>
              </a:pPr>
              <a:t>11</a:t>
            </a:fld>
            <a:r>
              <a:rPr lang="ja-JP" altLang="en-US" dirty="0" smtClean="0"/>
              <a:t> </a:t>
            </a:r>
            <a:endParaRPr lang="ja-JP" altLang="en-US" dirty="0"/>
          </a:p>
        </p:txBody>
      </p:sp>
      <p:sp>
        <p:nvSpPr>
          <p:cNvPr id="5" name="テキスト ボックス 9"/>
          <p:cNvSpPr txBox="1">
            <a:spLocks noChangeArrowheads="1"/>
          </p:cNvSpPr>
          <p:nvPr/>
        </p:nvSpPr>
        <p:spPr bwMode="auto">
          <a:xfrm>
            <a:off x="533400" y="2209800"/>
            <a:ext cx="8358187" cy="415498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200" dirty="0"/>
              <a:t> high morale toward recovery; </a:t>
            </a:r>
          </a:p>
          <a:p>
            <a:pPr lvl="1" algn="l">
              <a:buFontTx/>
              <a:buChar char="-"/>
            </a:pPr>
            <a:r>
              <a:rPr lang="en-US" sz="2200" dirty="0"/>
              <a:t> All Hands on Deck</a:t>
            </a:r>
          </a:p>
          <a:p>
            <a:pPr lvl="1" algn="l">
              <a:buFontTx/>
              <a:buChar char="-"/>
            </a:pPr>
            <a:r>
              <a:rPr lang="en-US" sz="2200" dirty="0"/>
              <a:t> Customers all over the world are waiting for our </a:t>
            </a:r>
          </a:p>
          <a:p>
            <a:pPr lvl="1" algn="l"/>
            <a:r>
              <a:rPr lang="en-US" sz="2200" dirty="0"/>
              <a:t>  products </a:t>
            </a:r>
          </a:p>
          <a:p>
            <a:pPr lvl="1" algn="l">
              <a:buFontTx/>
              <a:buChar char="-"/>
            </a:pPr>
            <a:r>
              <a:rPr lang="en-US" sz="2200" dirty="0"/>
              <a:t> Support and cooperation from business partners  </a:t>
            </a:r>
          </a:p>
          <a:p>
            <a:pPr lvl="1" algn="l"/>
            <a:r>
              <a:rPr lang="en-US" sz="2200" dirty="0"/>
              <a:t>  or beyond rivalry </a:t>
            </a:r>
            <a:endParaRPr lang="en-US" sz="2200" dirty="0" smtClean="0"/>
          </a:p>
          <a:p>
            <a:pPr lvl="1" algn="l"/>
            <a:r>
              <a:rPr lang="en-US" sz="2200" dirty="0" smtClean="0"/>
              <a:t> </a:t>
            </a:r>
            <a:endParaRPr lang="en-US" sz="2200" dirty="0"/>
          </a:p>
          <a:p>
            <a:pPr algn="l">
              <a:buFont typeface="Wingdings" pitchFamily="2" charset="2"/>
              <a:buChar char="Ø"/>
            </a:pPr>
            <a:r>
              <a:rPr lang="en-US" sz="2200" dirty="0"/>
              <a:t> high responsibility and leadership shown by each </a:t>
            </a:r>
          </a:p>
          <a:p>
            <a:pPr algn="l"/>
            <a:r>
              <a:rPr lang="en-US" sz="2200" dirty="0"/>
              <a:t>   division’s leaders</a:t>
            </a:r>
          </a:p>
          <a:p>
            <a:pPr algn="l"/>
            <a:r>
              <a:rPr lang="en-US" sz="2200" dirty="0"/>
              <a:t>    - Sharing issues, making decision quickly    </a:t>
            </a:r>
            <a:endParaRPr lang="en-US" sz="2200" dirty="0" smtClean="0"/>
          </a:p>
          <a:p>
            <a:pPr algn="l"/>
            <a:r>
              <a:rPr lang="en-US" sz="2200" dirty="0" smtClean="0"/>
              <a:t> </a:t>
            </a:r>
            <a:endParaRPr lang="en-US" sz="2200" dirty="0"/>
          </a:p>
          <a:p>
            <a:pPr algn="l">
              <a:buFont typeface="Wingdings" pitchFamily="2" charset="2"/>
              <a:buChar char="Ø"/>
            </a:pPr>
            <a:r>
              <a:rPr lang="en-US" sz="2200" dirty="0"/>
              <a:t> exceeding technological capability </a:t>
            </a:r>
          </a:p>
        </p:txBody>
      </p:sp>
      <p:sp>
        <p:nvSpPr>
          <p:cNvPr id="6" name="テキスト ボックス 9"/>
          <p:cNvSpPr txBox="1">
            <a:spLocks noChangeArrowheads="1"/>
          </p:cNvSpPr>
          <p:nvPr/>
        </p:nvSpPr>
        <p:spPr bwMode="auto">
          <a:xfrm>
            <a:off x="381000" y="914400"/>
            <a:ext cx="8286750" cy="11079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dirty="0"/>
              <a:t> “I witnessed very strong GENBA (field site). You are the symbol of recovery of JAPAN not only of Nissan.” (Carlos Ghosn, CEO of Nissan-Renault, at Iwaki Nissan plant</a:t>
            </a:r>
            <a:r>
              <a:rPr lang="en-US" sz="2200" dirty="0" smtClean="0"/>
              <a:t>)                            </a:t>
            </a:r>
            <a:r>
              <a:rPr lang="en-US" sz="1400" dirty="0" smtClean="0"/>
              <a:t>Source</a:t>
            </a:r>
            <a:r>
              <a:rPr lang="en-US" sz="1400" dirty="0"/>
              <a:t>: Nikkei (September 11, 2011)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295400" y="228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Case of RENESAS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533400" cy="365125"/>
          </a:xfrm>
        </p:spPr>
        <p:txBody>
          <a:bodyPr/>
          <a:lstStyle/>
          <a:p>
            <a:fld id="{29D323DE-3D5D-44B0-A7D8-D6870C8410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381000" y="762000"/>
            <a:ext cx="8329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>
              <a:buFont typeface="Wingdings" pitchFamily="2" charset="2"/>
              <a:buChar char="Ø"/>
              <a:defRPr/>
            </a:pPr>
            <a:r>
              <a:rPr lang="en-US" altLang="ja-JP" sz="2200" u="sng" dirty="0" smtClean="0">
                <a:solidFill>
                  <a:srgbClr val="000000"/>
                </a:solidFill>
                <a:latin typeface="+mj-lt"/>
                <a:cs typeface="+mj-cs"/>
              </a:rPr>
              <a:t>US</a:t>
            </a:r>
            <a:r>
              <a:rPr lang="en-US" altLang="ja-JP" sz="2200" dirty="0" smtClean="0">
                <a:solidFill>
                  <a:srgbClr val="000000"/>
                </a:solidFill>
                <a:latin typeface="+mj-lt"/>
                <a:cs typeface="+mj-cs"/>
              </a:rPr>
              <a:t>: Decreased pace of economic recovery in the first half of 2011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altLang="ja-JP" sz="2200" u="sng" dirty="0" smtClean="0">
                <a:solidFill>
                  <a:srgbClr val="000000"/>
                </a:solidFill>
                <a:latin typeface="+mj-lt"/>
                <a:cs typeface="+mj-cs"/>
              </a:rPr>
              <a:t>Japan</a:t>
            </a:r>
            <a:r>
              <a:rPr lang="en-US" altLang="ja-JP" sz="2200" dirty="0" smtClean="0">
                <a:solidFill>
                  <a:srgbClr val="000000"/>
                </a:solidFill>
                <a:latin typeface="+mj-lt"/>
                <a:cs typeface="+mj-cs"/>
              </a:rPr>
              <a:t>: Severe economic slowdown due to the large impact of the earthquake in the first half of 2011 </a:t>
            </a:r>
            <a:endParaRPr lang="ja-JP" altLang="en-US" sz="2200" dirty="0">
              <a:solidFill>
                <a:srgbClr val="000000"/>
              </a:solidFill>
              <a:latin typeface="+mj-lt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2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Economic Trends in US &amp; Japan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908756" y="2381955"/>
          <a:ext cx="7315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6089" y="2040467"/>
            <a:ext cx="3200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Actual and Forecasted GDP Growth Rate for US &amp; Japan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28178" y="2404533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Forecast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US Department of Commerce, Cabinet Office</a:t>
            </a:r>
          </a:p>
          <a:p>
            <a:r>
              <a:rPr lang="en-US" sz="900" dirty="0" smtClean="0"/>
              <a:t>Japan Cabinet Office 2011 Mid-Long term Economic and Fiscal Projections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514600" y="1143000"/>
          <a:ext cx="6096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1295400"/>
            <a:ext cx="1034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(100mil kWh)</a:t>
            </a:r>
            <a:endParaRPr lang="en-US" sz="1200" dirty="0"/>
          </a:p>
        </p:txBody>
      </p:sp>
      <p:sp>
        <p:nvSpPr>
          <p:cNvPr id="6" name="TextBox 1"/>
          <p:cNvSpPr txBox="1"/>
          <p:nvPr/>
        </p:nvSpPr>
        <p:spPr>
          <a:xfrm>
            <a:off x="4041422" y="2322689"/>
            <a:ext cx="457200" cy="3104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9%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038600" y="5334000"/>
            <a:ext cx="4572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13%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038600" y="4572000"/>
            <a:ext cx="5334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28%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038600" y="2895600"/>
            <a:ext cx="5334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26%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782733" y="2596444"/>
            <a:ext cx="5334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21%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779911" y="3838222"/>
            <a:ext cx="5334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</a:rPr>
              <a:t>53%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791200" y="4876800"/>
            <a:ext cx="4572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11%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791200" y="5257800"/>
            <a:ext cx="4572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13%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6705600" y="5486400"/>
            <a:ext cx="381000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2%</a:t>
            </a:r>
            <a:endParaRPr lang="en-US" dirty="0"/>
          </a:p>
        </p:txBody>
      </p:sp>
      <p:sp>
        <p:nvSpPr>
          <p:cNvPr id="15" name="TextBox 1"/>
          <p:cNvSpPr txBox="1"/>
          <p:nvPr/>
        </p:nvSpPr>
        <p:spPr>
          <a:xfrm>
            <a:off x="4038600" y="3657600"/>
            <a:ext cx="4572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25%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324600" y="5638800"/>
            <a:ext cx="228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Reexamination of the current </a:t>
            </a:r>
          </a:p>
          <a:p>
            <a:pPr algn="ctr">
              <a:defRPr/>
            </a:pPr>
            <a:r>
              <a:rPr lang="en-US" altLang="ja-JP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Strategic Energy Plan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62800" y="3048000"/>
            <a:ext cx="137160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10000" y="2209800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Oval 20"/>
          <p:cNvSpPr/>
          <p:nvPr/>
        </p:nvSpPr>
        <p:spPr>
          <a:xfrm>
            <a:off x="5486400" y="2286000"/>
            <a:ext cx="1066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Right Arrow 21"/>
          <p:cNvSpPr/>
          <p:nvPr/>
        </p:nvSpPr>
        <p:spPr>
          <a:xfrm rot="449420">
            <a:off x="4889424" y="2472192"/>
            <a:ext cx="5334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52800" y="6400800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6/2011 Overview of Energy Policy Review (METI)</a:t>
            </a:r>
            <a:endParaRPr lang="en-US" sz="900" dirty="0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381000" cy="365125"/>
          </a:xfrm>
        </p:spPr>
        <p:txBody>
          <a:bodyPr/>
          <a:lstStyle/>
          <a:p>
            <a:fld id="{29D323DE-3D5D-44B0-A7D8-D6870C8410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5" name="テキスト ボックス 5"/>
          <p:cNvSpPr txBox="1">
            <a:spLocks noChangeArrowheads="1"/>
          </p:cNvSpPr>
          <p:nvPr/>
        </p:nvSpPr>
        <p:spPr bwMode="auto">
          <a:xfrm>
            <a:off x="228600" y="1219200"/>
            <a:ext cx="222408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2000" u="sng" dirty="0">
                <a:solidFill>
                  <a:srgbClr val="000000"/>
                </a:solidFill>
              </a:rPr>
              <a:t>June </a:t>
            </a:r>
            <a:r>
              <a:rPr lang="en-US" altLang="ja-JP" sz="2000" u="sng" dirty="0" smtClean="0">
                <a:solidFill>
                  <a:srgbClr val="000000"/>
                </a:solidFill>
              </a:rPr>
              <a:t>2010</a:t>
            </a:r>
          </a:p>
          <a:p>
            <a:pPr algn="l"/>
            <a:r>
              <a:rPr lang="ja-JP" altLang="en-US" sz="2000" dirty="0" smtClean="0">
                <a:solidFill>
                  <a:srgbClr val="000000"/>
                </a:solidFill>
              </a:rPr>
              <a:t>  </a:t>
            </a:r>
            <a:r>
              <a:rPr lang="en-US" altLang="ja-JP" sz="2000" dirty="0">
                <a:solidFill>
                  <a:srgbClr val="000000"/>
                </a:solidFill>
              </a:rPr>
              <a:t>“The Strategic Energy Plan” enacted</a:t>
            </a:r>
          </a:p>
          <a:p>
            <a:pPr algn="l"/>
            <a:r>
              <a:rPr lang="en-US" altLang="ja-JP" sz="2000" dirty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altLang="ja-JP" sz="2000" u="sng" dirty="0">
                <a:solidFill>
                  <a:srgbClr val="000000"/>
                </a:solidFill>
              </a:rPr>
              <a:t>August 2011</a:t>
            </a:r>
          </a:p>
          <a:p>
            <a:pPr algn="l"/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Interim Report on Strategies to </a:t>
            </a:r>
          </a:p>
          <a:p>
            <a:pPr algn="l"/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</a:rPr>
              <a:t>Revitalize </a:t>
            </a:r>
            <a:r>
              <a:rPr lang="en-US" altLang="ja-JP" sz="2000" dirty="0">
                <a:solidFill>
                  <a:srgbClr val="000000"/>
                </a:solidFill>
              </a:rPr>
              <a:t>Japan”  (Cabinet Decision)  </a:t>
            </a:r>
            <a:r>
              <a:rPr lang="ja-JP" altLang="en-US" sz="2000" dirty="0">
                <a:solidFill>
                  <a:srgbClr val="000000"/>
                </a:solidFill>
              </a:rPr>
              <a:t>　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algn="l"/>
            <a:r>
              <a:rPr lang="ja-JP" altLang="en-US" sz="2000" dirty="0">
                <a:solidFill>
                  <a:srgbClr val="000000"/>
                </a:solidFill>
              </a:rPr>
              <a:t>⇒</a:t>
            </a:r>
            <a:r>
              <a:rPr lang="en-US" altLang="ja-JP" sz="2000" dirty="0">
                <a:solidFill>
                  <a:srgbClr val="000000"/>
                </a:solidFill>
              </a:rPr>
              <a:t>Government will formulate </a:t>
            </a:r>
            <a:r>
              <a:rPr lang="en-US" altLang="ja-JP" sz="2000" dirty="0" smtClean="0">
                <a:solidFill>
                  <a:srgbClr val="000000"/>
                </a:solidFill>
              </a:rPr>
              <a:t>“innovative </a:t>
            </a:r>
            <a:r>
              <a:rPr lang="en-US" altLang="ja-JP" sz="2000" dirty="0">
                <a:solidFill>
                  <a:srgbClr val="000000"/>
                </a:solidFill>
              </a:rPr>
              <a:t>energy and environmental strategies” </a:t>
            </a:r>
            <a:r>
              <a:rPr lang="en-US" altLang="ja-JP" sz="2000" dirty="0" smtClean="0">
                <a:solidFill>
                  <a:srgbClr val="000000"/>
                </a:solidFill>
              </a:rPr>
              <a:t>in 2012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38425"/>
            <a:ext cx="85248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Up Arrow 4"/>
          <p:cNvSpPr/>
          <p:nvPr/>
        </p:nvSpPr>
        <p:spPr>
          <a:xfrm>
            <a:off x="2819400" y="4876800"/>
            <a:ext cx="990600" cy="381000"/>
          </a:xfrm>
          <a:prstGeom prst="curved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70385">
            <a:off x="997646" y="3582366"/>
            <a:ext cx="3132164" cy="686848"/>
          </a:xfrm>
          <a:prstGeom prst="curvedDownArrow">
            <a:avLst>
              <a:gd name="adj1" fmla="val 9098"/>
              <a:gd name="adj2" fmla="val 50000"/>
              <a:gd name="adj3" fmla="val 2714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581400" y="4343400"/>
            <a:ext cx="685800" cy="609600"/>
          </a:xfrm>
          <a:prstGeom prst="flowChartConnector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838200"/>
            <a:ext cx="112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Solar Power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838200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Smart Grid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410200"/>
            <a:ext cx="1143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Wind Power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114801" y="1143001"/>
          <a:ext cx="4724400" cy="2929037"/>
        </p:xfrm>
        <a:graphic>
          <a:graphicData uri="http://schemas.openxmlformats.org/drawingml/2006/table">
            <a:tbl>
              <a:tblPr/>
              <a:tblGrid>
                <a:gridCol w="1255227"/>
                <a:gridCol w="725972"/>
                <a:gridCol w="2743201"/>
              </a:tblGrid>
              <a:tr h="238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Company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Movements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361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SunPower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Toshiba has made a distribution agreement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361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Canadian Solar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Canada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Selling there solar panels to Japanese companies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361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Q-Cells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Germany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Established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a sales office in Japan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755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Yingli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Green Energy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Collaborated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on sales with Japanese companies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361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Trina Solar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Sales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distributors have increased to 10,000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092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Suntech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Power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China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Acquired 2 Japanese companies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120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JA Solar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Plans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 establish an office by September 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361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Hanwha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Group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Korea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Plans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 distribute to Japan in August 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8361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Motech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Taiwan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Manufacture solar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panels in Hokkaido region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" y="1143000"/>
          <a:ext cx="3657599" cy="1676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71789"/>
                <a:gridCol w="572531"/>
                <a:gridCol w="2113279"/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Company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Movements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General Electric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Joint Venture with Fuji Electric in February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IBM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Initiated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R&amp;D in Kita-Kyushu City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Hewlett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Packard, SAP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Working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on a smart grid system in Chiba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Prefecture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" y="5715000"/>
          <a:ext cx="4546600" cy="685800"/>
        </p:xfrm>
        <a:graphic>
          <a:graphicData uri="http://schemas.openxmlformats.org/drawingml/2006/table">
            <a:tbl>
              <a:tblPr/>
              <a:tblGrid>
                <a:gridCol w="1207988"/>
                <a:gridCol w="608750"/>
                <a:gridCol w="2729862"/>
              </a:tblGrid>
              <a:tr h="25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Company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Movements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Gold Wind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Collaborate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with Japanese company to create a low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cost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wind generator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0"/>
            <a:ext cx="89746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Movement of Non-Japanese Companies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to Japan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>
          <a:xfrm rot="10403433">
            <a:off x="4060221" y="4679348"/>
            <a:ext cx="3214213" cy="430136"/>
          </a:xfrm>
          <a:prstGeom prst="curvedDownArrow">
            <a:avLst>
              <a:gd name="adj1" fmla="val 25537"/>
              <a:gd name="adj2" fmla="val 55664"/>
              <a:gd name="adj3" fmla="val 3053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96390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Nikkei Business Daily 2011/7/13, Nikkei Newspaper 2011/8/6 </a:t>
            </a:r>
            <a:endParaRPr lang="en-US" sz="900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381000" cy="365125"/>
          </a:xfrm>
        </p:spPr>
        <p:txBody>
          <a:bodyPr/>
          <a:lstStyle/>
          <a:p>
            <a:fld id="{29D323DE-3D5D-44B0-A7D8-D6870C84109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 flipH="1">
            <a:off x="8534400" y="6553200"/>
            <a:ext cx="609600" cy="304800"/>
          </a:xfrm>
        </p:spPr>
        <p:txBody>
          <a:bodyPr/>
          <a:lstStyle/>
          <a:p>
            <a:pPr>
              <a:defRPr/>
            </a:pPr>
            <a:fld id="{EB15B85F-FAD9-4720-A4D5-A334D54908D1}" type="slidenum">
              <a:rPr lang="ja-JP" altLang="en-US" smtClean="0"/>
              <a:pPr>
                <a:defRPr/>
              </a:pPr>
              <a:t>15</a:t>
            </a:fld>
            <a:r>
              <a:rPr lang="ja-JP" altLang="en-US" smtClean="0"/>
              <a:t> </a:t>
            </a:r>
            <a:endParaRPr lang="ja-JP" altLang="en-US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69333" y="0"/>
            <a:ext cx="89746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Japanese Companies 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Newly Opened Business in the 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14400"/>
            <a:ext cx="70104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5953125" cy="522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1351746"/>
            <a:ext cx="4419600" cy="477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Change in Total R&amp;D Expenditures in Major Countries </a:t>
            </a:r>
          </a:p>
          <a:p>
            <a:pPr algn="ctr"/>
            <a:r>
              <a:rPr lang="en-US" sz="1100" dirty="0" smtClean="0"/>
              <a:t>(Nominal Purchasing Power Parity) 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1828800"/>
            <a:ext cx="83820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US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3914001"/>
            <a:ext cx="83820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Japan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2743200"/>
            <a:ext cx="83820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EU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4295001"/>
            <a:ext cx="83820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China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4648200"/>
            <a:ext cx="838200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Germany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4953000"/>
            <a:ext cx="83820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Korea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5257800"/>
            <a:ext cx="838200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UK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1600200"/>
            <a:ext cx="8382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(trillion yen)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 Survey on scientific and technological research (Ministry of Internal Affairs and Communications); </a:t>
            </a:r>
          </a:p>
          <a:p>
            <a:r>
              <a:rPr lang="en-US" sz="900" dirty="0" smtClean="0"/>
              <a:t>Main Scientific and Technology Indicators (OCED) </a:t>
            </a:r>
            <a:endParaRPr lang="en-US" sz="900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29D323DE-3D5D-44B0-A7D8-D6870C84109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Trend In R&amp;D Expenditures in Major Countries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971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3434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For more information, please visit www.jetro.org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199"/>
            <a:ext cx="83058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52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Japan Faces an Unprecedented Challenge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39200" y="6492875"/>
            <a:ext cx="304800" cy="365125"/>
          </a:xfrm>
        </p:spPr>
        <p:txBody>
          <a:bodyPr/>
          <a:lstStyle/>
          <a:p>
            <a:fld id="{29D323DE-3D5D-44B0-A7D8-D6870C8410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19800" y="1828800"/>
            <a:ext cx="2895600" cy="2514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</p:spPr>
        <p:txBody>
          <a:bodyPr tIns="91440" bIns="91440"/>
          <a:lstStyle/>
          <a:p>
            <a:endParaRPr kumimoji="0" lang="en-US" altLang="ja-JP" sz="1600" b="1" dirty="0" smtClean="0">
              <a:solidFill>
                <a:srgbClr val="000000"/>
              </a:solidFill>
            </a:endParaRPr>
          </a:p>
          <a:p>
            <a:r>
              <a:rPr kumimoji="0" lang="en-US" altLang="ja-JP" sz="1600" b="1" dirty="0" smtClean="0"/>
              <a:t>Earthquakes</a:t>
            </a:r>
          </a:p>
          <a:p>
            <a:pPr marL="114300" lvl="1">
              <a:buClr>
                <a:srgbClr val="AC0000"/>
              </a:buClr>
            </a:pPr>
            <a:r>
              <a:rPr kumimoji="0" lang="en-US" altLang="ja-JP" sz="1600" b="1" u="sng" dirty="0" smtClean="0"/>
              <a:t>Main </a:t>
            </a:r>
            <a:r>
              <a:rPr kumimoji="0" lang="en-US" altLang="ja-JP" sz="1600" b="1" u="sng" dirty="0"/>
              <a:t>shock</a:t>
            </a:r>
          </a:p>
          <a:p>
            <a:pPr marL="288925" lvl="1" indent="-174625">
              <a:buClr>
                <a:srgbClr val="AC0000"/>
              </a:buClr>
              <a:buFontTx/>
              <a:buChar char="•"/>
            </a:pPr>
            <a:r>
              <a:rPr kumimoji="0" lang="en-US" altLang="ja-JP" sz="1600" dirty="0" smtClean="0"/>
              <a:t>Magnitude </a:t>
            </a:r>
            <a:r>
              <a:rPr kumimoji="0" lang="en-US" altLang="ja-JP" sz="1600" dirty="0"/>
              <a:t>: 9.0 (Mar. 11th)</a:t>
            </a:r>
          </a:p>
          <a:p>
            <a:pPr marL="114300" lvl="1">
              <a:buClr>
                <a:srgbClr val="AC0000"/>
              </a:buClr>
            </a:pPr>
            <a:r>
              <a:rPr kumimoji="0" lang="en-US" altLang="ja-JP" sz="1600" b="1" u="sng" dirty="0" smtClean="0"/>
              <a:t>Aftershocks</a:t>
            </a:r>
            <a:endParaRPr kumimoji="0" lang="en-US" altLang="ja-JP" sz="1600" b="1" u="sng" dirty="0"/>
          </a:p>
          <a:p>
            <a:pPr marL="288925" lvl="1" indent="-174625">
              <a:buClr>
                <a:srgbClr val="AC0000"/>
              </a:buClr>
              <a:buFontTx/>
              <a:buChar char="•"/>
            </a:pPr>
            <a:r>
              <a:rPr kumimoji="0" lang="en-US" altLang="ja-JP" sz="1600" dirty="0" smtClean="0"/>
              <a:t>M7 or greater : 6 times</a:t>
            </a:r>
          </a:p>
          <a:p>
            <a:pPr marL="288925" lvl="1" indent="-174625">
              <a:buClr>
                <a:srgbClr val="AC0000"/>
              </a:buClr>
              <a:buFontTx/>
              <a:buChar char="•"/>
            </a:pPr>
            <a:r>
              <a:rPr kumimoji="0" lang="en-US" altLang="ja-JP" sz="1600" dirty="0" smtClean="0"/>
              <a:t>M6 or greater : 93 times</a:t>
            </a:r>
          </a:p>
          <a:p>
            <a:pPr marL="288925" lvl="1" indent="-174625">
              <a:buClr>
                <a:srgbClr val="AC0000"/>
              </a:buClr>
              <a:buFontTx/>
              <a:buChar char="•"/>
            </a:pPr>
            <a:r>
              <a:rPr kumimoji="0" lang="en-US" altLang="ja-JP" sz="1600" dirty="0" smtClean="0"/>
              <a:t>M5 or greater : 559 times</a:t>
            </a:r>
          </a:p>
          <a:p>
            <a:pPr marL="114300" lvl="1">
              <a:buClr>
                <a:srgbClr val="AC0000"/>
              </a:buClr>
            </a:pPr>
            <a:r>
              <a:rPr kumimoji="0" lang="ja-JP" altLang="en-US" sz="1600" dirty="0" smtClean="0"/>
              <a:t>　</a:t>
            </a:r>
            <a:r>
              <a:rPr kumimoji="0" lang="en-US" altLang="ja-JP" sz="1600" dirty="0" smtClean="0"/>
              <a:t> </a:t>
            </a:r>
            <a:r>
              <a:rPr kumimoji="0" lang="en-US" altLang="ja-JP" sz="1600" dirty="0"/>
              <a:t>(As of Aug. </a:t>
            </a:r>
            <a:r>
              <a:rPr kumimoji="0" lang="en-US" altLang="ja-JP" sz="1600" dirty="0" smtClean="0"/>
              <a:t>31st)</a:t>
            </a:r>
            <a:endParaRPr kumimoji="0" lang="en-US" altLang="ja-JP" sz="1600" dirty="0"/>
          </a:p>
          <a:p>
            <a:pPr marL="288925" lvl="1" indent="-174625">
              <a:buClr>
                <a:srgbClr val="AC0000"/>
              </a:buClr>
            </a:pPr>
            <a:endParaRPr kumimoji="0" lang="en-US" altLang="ja-JP" sz="1600" dirty="0" smtClean="0"/>
          </a:p>
        </p:txBody>
      </p:sp>
      <p:sp>
        <p:nvSpPr>
          <p:cNvPr id="11" name="Rectangle 5"/>
          <p:cNvSpPr/>
          <p:nvPr/>
        </p:nvSpPr>
        <p:spPr>
          <a:xfrm>
            <a:off x="7924800" y="6019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aikinakajima\Desktop\s_j10_32306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4648200" cy="19183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990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road in the town of Naka was returned to normal in 6 days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None of the 26 Bullet trains operated by JR East at the time of the earthquake derailed nor was there any serious damages</a:t>
            </a:r>
            <a:endParaRPr lang="en-US" dirty="0"/>
          </a:p>
        </p:txBody>
      </p:sp>
      <p:pic>
        <p:nvPicPr>
          <p:cNvPr id="8" name="Picture 6" descr="http://www.blue-works.com/jprail/wp-content/uploads/2011/04/500px-JR_East_Shinkansen_lineup_at_Niigata_Depot_200910-300x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0"/>
            <a:ext cx="2857500" cy="1895476"/>
          </a:xfrm>
          <a:prstGeom prst="rect">
            <a:avLst/>
          </a:prstGeom>
          <a:noFill/>
        </p:spPr>
      </p:pic>
      <p:pic>
        <p:nvPicPr>
          <p:cNvPr id="9" name="Picture 8" descr="http://www.jtbtravel.co.nz/jrpass/images/map_ea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495800"/>
            <a:ext cx="1752600" cy="1993584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5791200" y="4953000"/>
            <a:ext cx="381000" cy="990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48400" y="4114800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April 29</a:t>
            </a:r>
            <a:r>
              <a:rPr lang="en-US" b="1" baseline="30000" dirty="0" smtClean="0"/>
              <a:t>th</a:t>
            </a:r>
            <a:r>
              <a:rPr lang="en-US" b="1" dirty="0" smtClean="0"/>
              <a:t> – All Tohoku </a:t>
            </a:r>
            <a:r>
              <a:rPr lang="en-US" b="1" dirty="0" err="1" smtClean="0"/>
              <a:t>Shinkansen</a:t>
            </a:r>
            <a:r>
              <a:rPr lang="en-US" b="1" dirty="0" smtClean="0"/>
              <a:t> resumed operation</a:t>
            </a:r>
          </a:p>
          <a:p>
            <a:endParaRPr lang="en-US" b="1" dirty="0" smtClean="0"/>
          </a:p>
          <a:p>
            <a:r>
              <a:rPr lang="en-US" b="1" dirty="0" smtClean="0"/>
              <a:t>June 13</a:t>
            </a:r>
            <a:r>
              <a:rPr lang="en-US" b="1" baseline="30000" dirty="0" smtClean="0"/>
              <a:t>th</a:t>
            </a:r>
            <a:r>
              <a:rPr lang="en-US" b="1" dirty="0" smtClean="0"/>
              <a:t> – All Tohoku, Yamagata, and Akita </a:t>
            </a:r>
            <a:r>
              <a:rPr lang="en-US" b="1" dirty="0" err="1" smtClean="0"/>
              <a:t>Shinkansen</a:t>
            </a:r>
            <a:r>
              <a:rPr lang="en-US" b="1" dirty="0" smtClean="0"/>
              <a:t> service has been restored</a:t>
            </a:r>
            <a:endParaRPr lang="en-US" b="1" dirty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9D323DE-3D5D-44B0-A7D8-D6870C8410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Quick Facts on the Speed of Recovery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usernetsite.com/society/japan-earthquake-inedit-photos/sendai-airport-is-flooded-after-a-tsunami-following-an-earthquake-in-send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417542" cy="1958892"/>
          </a:xfrm>
          <a:prstGeom prst="rect">
            <a:avLst/>
          </a:prstGeom>
          <a:noFill/>
        </p:spPr>
      </p:pic>
      <p:pic>
        <p:nvPicPr>
          <p:cNvPr id="6" name="Picture 6" descr="http://i.usatoday.net/travel/gallery/2011/tr110414sendai/33pg-vertic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24000"/>
            <a:ext cx="3352799" cy="1997412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4343400" y="2286000"/>
            <a:ext cx="609600" cy="914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08146" y="1752600"/>
            <a:ext cx="162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2.5 weeks later</a:t>
            </a:r>
            <a:endParaRPr lang="en-US" b="1" dirty="0"/>
          </a:p>
        </p:txBody>
      </p:sp>
      <p:pic>
        <p:nvPicPr>
          <p:cNvPr id="9" name="Picture 6" descr="http://images.china.cn/attachement/jpg/site1004/20110406/001372acd73d0f064f4a1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114800"/>
            <a:ext cx="3346766" cy="22916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3657600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</a:t>
            </a:r>
            <a:r>
              <a:rPr lang="ja-JP" altLang="en-US" smtClean="0"/>
              <a:t> </a:t>
            </a:r>
            <a:r>
              <a:rPr lang="en-US" altLang="ja-JP" dirty="0" smtClean="0"/>
              <a:t>of </a:t>
            </a:r>
            <a:r>
              <a:rPr lang="en-US" dirty="0" smtClean="0"/>
              <a:t>temporary housings</a:t>
            </a:r>
          </a:p>
          <a:p>
            <a:endParaRPr lang="en-US" sz="1200" b="1" dirty="0"/>
          </a:p>
        </p:txBody>
      </p:sp>
      <p:pic>
        <p:nvPicPr>
          <p:cNvPr id="11" name="Picture 8" descr="http://images.china.cn/attachement/jpg/site1004/20110406/001372acd73d0f064f4a1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4114800"/>
            <a:ext cx="3318017" cy="2209800"/>
          </a:xfrm>
          <a:prstGeom prst="rect">
            <a:avLst/>
          </a:prstGeom>
          <a:noFill/>
        </p:spPr>
      </p:pic>
      <p:sp>
        <p:nvSpPr>
          <p:cNvPr id="12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/>
          <a:lstStyle/>
          <a:p>
            <a:fld id="{29D323DE-3D5D-44B0-A7D8-D6870C8410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Quick Facts on the Speed of Recovery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990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Rebuild of Sendai</a:t>
            </a:r>
            <a:r>
              <a:rPr lang="ja-JP" altLang="en-US" smtClean="0"/>
              <a:t> </a:t>
            </a:r>
            <a:r>
              <a:rPr lang="en-US" altLang="ja-JP" dirty="0" smtClean="0"/>
              <a:t>Airport affected by Tsunami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92252" y="3733800"/>
            <a:ext cx="145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 weeks later</a:t>
            </a:r>
            <a:endParaRPr lang="en-US" b="1" dirty="0"/>
          </a:p>
        </p:txBody>
      </p:sp>
      <p:sp>
        <p:nvSpPr>
          <p:cNvPr id="16" name="Right Arrow 15"/>
          <p:cNvSpPr/>
          <p:nvPr/>
        </p:nvSpPr>
        <p:spPr>
          <a:xfrm>
            <a:off x="4343400" y="4800600"/>
            <a:ext cx="609600" cy="914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ept2\Desktop\Japan map1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10000"/>
          </a:blip>
          <a:srcRect l="7482" t="2539" b="5022"/>
          <a:stretch>
            <a:fillRect/>
          </a:stretch>
        </p:blipFill>
        <p:spPr bwMode="auto">
          <a:xfrm>
            <a:off x="0" y="1536192"/>
            <a:ext cx="4711085" cy="51054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36592" y="1712976"/>
          <a:ext cx="4267202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221"/>
                <a:gridCol w="1681587"/>
                <a:gridCol w="1612394"/>
              </a:tblGrid>
              <a:tr h="267653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Tokyo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Osaka</a:t>
                      </a:r>
                      <a:endParaRPr lang="en-US" sz="1000" dirty="0"/>
                    </a:p>
                  </a:txBody>
                  <a:tcPr anchor="ctr"/>
                </a:tc>
              </a:tr>
              <a:tr h="118014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Radiation level in the air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2676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Distance from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Fukushima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Approx. 234 km</a:t>
                      </a:r>
                    </a:p>
                    <a:p>
                      <a:pPr algn="ctr"/>
                      <a:r>
                        <a:rPr lang="en-US" sz="1000" dirty="0" smtClean="0"/>
                        <a:t>(148 miles)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Approx. 562 km</a:t>
                      </a:r>
                    </a:p>
                    <a:p>
                      <a:pPr algn="ctr"/>
                      <a:r>
                        <a:rPr lang="en-US" sz="1000" dirty="0" smtClean="0"/>
                        <a:t>(349 miles)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Oval 21"/>
          <p:cNvSpPr>
            <a:spLocks noChangeArrowheads="1"/>
          </p:cNvSpPr>
          <p:nvPr/>
        </p:nvSpPr>
        <p:spPr bwMode="auto">
          <a:xfrm>
            <a:off x="3136238" y="4351203"/>
            <a:ext cx="84289" cy="8746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ja-JP" dirty="0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3444240" y="4343400"/>
            <a:ext cx="1295400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ja-JP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ＭＳ Ｐゴシック" pitchFamily="50" charset="-128"/>
              </a:rPr>
              <a:t>Fukushima</a:t>
            </a:r>
            <a:r>
              <a:rPr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ＭＳ Ｐゴシック" pitchFamily="50" charset="-128"/>
              </a:rPr>
              <a:t>Daiichi</a:t>
            </a:r>
            <a:r>
              <a:rPr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ＭＳ Ｐゴシック" pitchFamily="50" charset="-128"/>
              </a:rPr>
              <a:t>Nuclear</a:t>
            </a:r>
            <a:r>
              <a:rPr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ＭＳ Ｐゴシック" pitchFamily="50" charset="-128"/>
              </a:rPr>
              <a:t>　</a:t>
            </a:r>
            <a:r>
              <a:rPr lang="en-US" altLang="ja-JP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ＭＳ Ｐゴシック" pitchFamily="50" charset="-128"/>
              </a:rPr>
              <a:t>Power Plant</a:t>
            </a:r>
          </a:p>
        </p:txBody>
      </p:sp>
      <p:cxnSp>
        <p:nvCxnSpPr>
          <p:cNvPr id="9" name="直線矢印コネクタ 46"/>
          <p:cNvCxnSpPr/>
          <p:nvPr/>
        </p:nvCxnSpPr>
        <p:spPr bwMode="auto">
          <a:xfrm rot="10800000">
            <a:off x="3213510" y="4384558"/>
            <a:ext cx="520291" cy="11124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0" name="TextBox 41"/>
          <p:cNvSpPr txBox="1"/>
          <p:nvPr/>
        </p:nvSpPr>
        <p:spPr>
          <a:xfrm>
            <a:off x="2910840" y="5303800"/>
            <a:ext cx="1447800" cy="36317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27432" tIns="27432" rIns="27432" bIns="27432" rtlCol="0" anchor="ctr">
            <a:spAutoFit/>
          </a:bodyPr>
          <a:lstStyle/>
          <a:p>
            <a:pPr algn="ctr" defTabSz="571500"/>
            <a:r>
              <a:rPr lang="en-US" sz="1000" b="1" dirty="0" smtClean="0"/>
              <a:t>Tokyo</a:t>
            </a:r>
            <a:r>
              <a:rPr lang="en-US" sz="1000" dirty="0" smtClean="0"/>
              <a:t>: </a:t>
            </a:r>
          </a:p>
          <a:p>
            <a:pPr algn="ctr" defTabSz="571500"/>
            <a:r>
              <a:rPr lang="en-US" sz="1000" dirty="0" smtClean="0"/>
              <a:t>511 </a:t>
            </a:r>
            <a:r>
              <a:rPr lang="en-US" altLang="ja-JP" sz="1000" dirty="0" smtClean="0"/>
              <a:t>μ </a:t>
            </a:r>
            <a:r>
              <a:rPr lang="en-US" altLang="ja-JP" sz="1000" dirty="0" err="1" smtClean="0"/>
              <a:t>Sv</a:t>
            </a:r>
            <a:r>
              <a:rPr lang="en-US" altLang="ja-JP" sz="1000" dirty="0" smtClean="0"/>
              <a:t> / year</a:t>
            </a:r>
          </a:p>
        </p:txBody>
      </p:sp>
      <p:sp>
        <p:nvSpPr>
          <p:cNvPr id="11" name="TextBox 41"/>
          <p:cNvSpPr txBox="1"/>
          <p:nvPr/>
        </p:nvSpPr>
        <p:spPr>
          <a:xfrm>
            <a:off x="3576450" y="3710050"/>
            <a:ext cx="1447800" cy="36317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27432" tIns="27432" rIns="27432" bIns="27432" rtlCol="0" anchor="ctr">
            <a:spAutoFit/>
          </a:bodyPr>
          <a:lstStyle/>
          <a:p>
            <a:pPr algn="ctr" defTabSz="571500"/>
            <a:r>
              <a:rPr lang="en-US" sz="1000" b="1" dirty="0" smtClean="0"/>
              <a:t>Sendai</a:t>
            </a:r>
            <a:r>
              <a:rPr lang="en-US" sz="1000" dirty="0" smtClean="0"/>
              <a:t>: </a:t>
            </a:r>
          </a:p>
          <a:p>
            <a:pPr algn="ctr" defTabSz="571500"/>
            <a:r>
              <a:rPr lang="en-US" sz="1000" dirty="0" smtClean="0"/>
              <a:t>534 </a:t>
            </a:r>
            <a:r>
              <a:rPr lang="en-US" altLang="ja-JP" sz="1000" dirty="0" smtClean="0"/>
              <a:t>μ </a:t>
            </a:r>
            <a:r>
              <a:rPr lang="en-US" altLang="ja-JP" sz="1000" dirty="0" err="1" smtClean="0"/>
              <a:t>Sv</a:t>
            </a:r>
            <a:r>
              <a:rPr lang="en-US" altLang="ja-JP" sz="1000" dirty="0" smtClean="0"/>
              <a:t> / year</a:t>
            </a:r>
          </a:p>
        </p:txBody>
      </p:sp>
      <p:sp>
        <p:nvSpPr>
          <p:cNvPr id="12" name="TextBox 41"/>
          <p:cNvSpPr txBox="1"/>
          <p:nvPr/>
        </p:nvSpPr>
        <p:spPr>
          <a:xfrm>
            <a:off x="914400" y="2846055"/>
            <a:ext cx="1447800" cy="36317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27432" tIns="27432" rIns="27432" bIns="27432" rtlCol="0" anchor="ctr">
            <a:spAutoFit/>
          </a:bodyPr>
          <a:lstStyle/>
          <a:p>
            <a:pPr algn="ctr" defTabSz="571500"/>
            <a:r>
              <a:rPr lang="en-US" sz="1000" b="1" dirty="0" smtClean="0"/>
              <a:t>Aomori</a:t>
            </a:r>
            <a:r>
              <a:rPr lang="en-US" sz="1000" dirty="0" smtClean="0"/>
              <a:t>: </a:t>
            </a:r>
          </a:p>
          <a:p>
            <a:pPr algn="ctr" defTabSz="571500"/>
            <a:r>
              <a:rPr lang="en-US" sz="1000" dirty="0" smtClean="0"/>
              <a:t>245 </a:t>
            </a:r>
            <a:r>
              <a:rPr lang="en-US" altLang="ja-JP" sz="1000" dirty="0" smtClean="0"/>
              <a:t>μ </a:t>
            </a:r>
            <a:r>
              <a:rPr lang="en-US" altLang="ja-JP" sz="1000" dirty="0" err="1" smtClean="0"/>
              <a:t>Sv</a:t>
            </a:r>
            <a:r>
              <a:rPr lang="en-US" altLang="ja-JP" sz="1000" dirty="0" smtClean="0"/>
              <a:t> / year</a:t>
            </a:r>
          </a:p>
        </p:txBody>
      </p:sp>
      <p:sp>
        <p:nvSpPr>
          <p:cNvPr id="13" name="TextBox 41"/>
          <p:cNvSpPr txBox="1"/>
          <p:nvPr/>
        </p:nvSpPr>
        <p:spPr>
          <a:xfrm>
            <a:off x="1295400" y="2133600"/>
            <a:ext cx="1447800" cy="36317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27432" tIns="27432" rIns="27432" bIns="27432" rtlCol="0" anchor="ctr">
            <a:spAutoFit/>
          </a:bodyPr>
          <a:lstStyle/>
          <a:p>
            <a:pPr algn="ctr" defTabSz="571500"/>
            <a:r>
              <a:rPr lang="en-US" sz="1000" b="1" dirty="0" smtClean="0"/>
              <a:t>Sapporo</a:t>
            </a:r>
            <a:r>
              <a:rPr lang="en-US" sz="1000" dirty="0" smtClean="0"/>
              <a:t>: </a:t>
            </a:r>
          </a:p>
          <a:p>
            <a:pPr algn="ctr" defTabSz="571500"/>
            <a:r>
              <a:rPr lang="en-US" sz="1000" dirty="0" smtClean="0"/>
              <a:t>254 </a:t>
            </a:r>
            <a:r>
              <a:rPr lang="en-US" altLang="ja-JP" sz="1000" dirty="0" smtClean="0"/>
              <a:t>μ </a:t>
            </a:r>
            <a:r>
              <a:rPr lang="en-US" altLang="ja-JP" sz="1000" dirty="0" err="1" smtClean="0"/>
              <a:t>Sv</a:t>
            </a:r>
            <a:r>
              <a:rPr lang="en-US" altLang="ja-JP" sz="1000" dirty="0" smtClean="0"/>
              <a:t> / year</a:t>
            </a:r>
          </a:p>
        </p:txBody>
      </p:sp>
      <p:cxnSp>
        <p:nvCxnSpPr>
          <p:cNvPr id="14" name="Straight Connector 13"/>
          <p:cNvCxnSpPr>
            <a:stCxn id="25" idx="1"/>
            <a:endCxn id="13" idx="3"/>
          </p:cNvCxnSpPr>
          <p:nvPr/>
        </p:nvCxnSpPr>
        <p:spPr>
          <a:xfrm rot="16200000" flipV="1">
            <a:off x="2936120" y="2122269"/>
            <a:ext cx="57601" cy="443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4337584"/>
            <a:ext cx="1447800" cy="36317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27432" tIns="27432" rIns="27432" bIns="27432" rtlCol="0" anchor="ctr">
            <a:spAutoFit/>
          </a:bodyPr>
          <a:lstStyle/>
          <a:p>
            <a:pPr algn="ctr" defTabSz="571500"/>
            <a:r>
              <a:rPr lang="en-US" sz="1000" b="1" dirty="0" smtClean="0"/>
              <a:t>Ehime</a:t>
            </a:r>
            <a:r>
              <a:rPr lang="en-US" sz="1000" dirty="0" smtClean="0"/>
              <a:t>: </a:t>
            </a:r>
          </a:p>
          <a:p>
            <a:pPr algn="ctr" defTabSz="571500"/>
            <a:r>
              <a:rPr lang="en-US" sz="1000" dirty="0" smtClean="0"/>
              <a:t>420 </a:t>
            </a:r>
            <a:r>
              <a:rPr lang="en-US" altLang="ja-JP" sz="1000" dirty="0" smtClean="0"/>
              <a:t>μ </a:t>
            </a:r>
            <a:r>
              <a:rPr lang="en-US" altLang="ja-JP" sz="1000" dirty="0" err="1" smtClean="0"/>
              <a:t>Sv</a:t>
            </a:r>
            <a:r>
              <a:rPr lang="en-US" altLang="ja-JP" sz="1000" dirty="0" smtClean="0"/>
              <a:t> / year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6266968"/>
            <a:ext cx="1447800" cy="36317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27432" tIns="27432" rIns="27432" bIns="27432" rtlCol="0" anchor="ctr">
            <a:spAutoFit/>
          </a:bodyPr>
          <a:lstStyle/>
          <a:p>
            <a:pPr algn="ctr" defTabSz="571500"/>
            <a:r>
              <a:rPr lang="en-US" sz="1000" b="1" dirty="0" smtClean="0"/>
              <a:t>Miyazaki</a:t>
            </a:r>
            <a:r>
              <a:rPr lang="en-US" sz="1000" dirty="0" smtClean="0"/>
              <a:t>: </a:t>
            </a:r>
          </a:p>
          <a:p>
            <a:pPr algn="ctr" defTabSz="571500"/>
            <a:r>
              <a:rPr lang="en-US" sz="1000" dirty="0" smtClean="0"/>
              <a:t>231 </a:t>
            </a:r>
            <a:r>
              <a:rPr lang="en-US" altLang="ja-JP" sz="1000" dirty="0" smtClean="0"/>
              <a:t>μ </a:t>
            </a:r>
            <a:r>
              <a:rPr lang="en-US" altLang="ja-JP" sz="1000" dirty="0" err="1" smtClean="0"/>
              <a:t>Sv</a:t>
            </a:r>
            <a:r>
              <a:rPr lang="en-US" altLang="ja-JP" sz="1000" dirty="0" smtClean="0"/>
              <a:t> / year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6200000" flipV="1">
            <a:off x="2629855" y="2710159"/>
            <a:ext cx="170095" cy="705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2065254" y="3597930"/>
            <a:ext cx="506816" cy="674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2"/>
          </p:cNvCxnSpPr>
          <p:nvPr/>
        </p:nvCxnSpPr>
        <p:spPr>
          <a:xfrm rot="16200000" flipH="1">
            <a:off x="470526" y="5106534"/>
            <a:ext cx="901464" cy="89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2910840" y="49530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1"/>
          </p:cNvCxnSpPr>
          <p:nvPr/>
        </p:nvCxnSpPr>
        <p:spPr>
          <a:xfrm rot="10800000">
            <a:off x="612658" y="6044196"/>
            <a:ext cx="377943" cy="404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1"/>
          </p:cNvCxnSpPr>
          <p:nvPr/>
        </p:nvCxnSpPr>
        <p:spPr>
          <a:xfrm rot="10800000" flipV="1">
            <a:off x="3363090" y="3891638"/>
            <a:ext cx="213360" cy="52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0"/>
          <p:cNvSpPr/>
          <p:nvPr/>
        </p:nvSpPr>
        <p:spPr>
          <a:xfrm>
            <a:off x="1707878" y="5217199"/>
            <a:ext cx="69685" cy="723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円/楕円 20"/>
          <p:cNvSpPr/>
          <p:nvPr/>
        </p:nvSpPr>
        <p:spPr>
          <a:xfrm>
            <a:off x="2843708" y="4885319"/>
            <a:ext cx="69685" cy="723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円/楕円 20"/>
          <p:cNvSpPr/>
          <p:nvPr/>
        </p:nvSpPr>
        <p:spPr>
          <a:xfrm>
            <a:off x="3176435" y="2362200"/>
            <a:ext cx="69685" cy="723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円/楕円 20"/>
          <p:cNvSpPr/>
          <p:nvPr/>
        </p:nvSpPr>
        <p:spPr>
          <a:xfrm>
            <a:off x="3032760" y="3135716"/>
            <a:ext cx="69685" cy="723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3268980" y="3928196"/>
            <a:ext cx="69685" cy="723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円/楕円 20"/>
          <p:cNvSpPr/>
          <p:nvPr/>
        </p:nvSpPr>
        <p:spPr>
          <a:xfrm>
            <a:off x="2621280" y="4164416"/>
            <a:ext cx="69685" cy="723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80584" y="3693861"/>
            <a:ext cx="3811016" cy="3039171"/>
            <a:chOff x="5180584" y="1879605"/>
            <a:chExt cx="3811016" cy="3039171"/>
          </a:xfrm>
        </p:grpSpPr>
        <p:pic>
          <p:nvPicPr>
            <p:cNvPr id="30" name="Picture 4" descr="http://www.psdgraphics.com/wp-content/uploads/2009/03/blank-world-map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222" t="11859" b="8095"/>
            <a:stretch>
              <a:fillRect/>
            </a:stretch>
          </p:blipFill>
          <p:spPr bwMode="auto">
            <a:xfrm>
              <a:off x="5180584" y="2110638"/>
              <a:ext cx="3803904" cy="2139696"/>
            </a:xfrm>
            <a:prstGeom prst="rect">
              <a:avLst/>
            </a:prstGeom>
            <a:noFill/>
          </p:spPr>
        </p:pic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6131560" y="2982366"/>
              <a:ext cx="47549" cy="47549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6904228" y="2754528"/>
              <a:ext cx="47549" cy="47549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6904228" y="2932836"/>
              <a:ext cx="47549" cy="47549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7381698" y="2697073"/>
              <a:ext cx="47549" cy="47549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8073136" y="2964535"/>
              <a:ext cx="47549" cy="47549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cxnSp>
          <p:nvCxnSpPr>
            <p:cNvPr id="36" name="Straight Connector 35"/>
            <p:cNvCxnSpPr>
              <a:stCxn id="31" idx="0"/>
              <a:endCxn id="41" idx="2"/>
            </p:cNvCxnSpPr>
            <p:nvPr/>
          </p:nvCxnSpPr>
          <p:spPr>
            <a:xfrm rot="16200000" flipV="1">
              <a:off x="5771959" y="2598989"/>
              <a:ext cx="747279" cy="19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6091936" y="3418230"/>
              <a:ext cx="1267968" cy="396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2" idx="3"/>
            </p:cNvCxnSpPr>
            <p:nvPr/>
          </p:nvCxnSpPr>
          <p:spPr>
            <a:xfrm flipV="1">
              <a:off x="6951777" y="1952143"/>
              <a:ext cx="527002" cy="8261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4" idx="2"/>
              <a:endCxn id="44" idx="0"/>
            </p:cNvCxnSpPr>
            <p:nvPr/>
          </p:nvCxnSpPr>
          <p:spPr>
            <a:xfrm rot="5400000">
              <a:off x="6331394" y="3504603"/>
              <a:ext cx="1834061" cy="314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5" idx="2"/>
              <a:endCxn id="45" idx="0"/>
            </p:cNvCxnSpPr>
            <p:nvPr/>
          </p:nvCxnSpPr>
          <p:spPr>
            <a:xfrm rot="16200000" flipH="1">
              <a:off x="7560573" y="3548422"/>
              <a:ext cx="1100007" cy="27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1"/>
            <p:cNvSpPr txBox="1"/>
            <p:nvPr/>
          </p:nvSpPr>
          <p:spPr>
            <a:xfrm>
              <a:off x="5222850" y="1879605"/>
              <a:ext cx="1826019" cy="355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lvl="0" algn="ctr" defTabSz="571500"/>
              <a:r>
                <a:rPr lang="en-US" sz="1050" b="1" dirty="0" smtClean="0"/>
                <a:t>New York</a:t>
              </a:r>
              <a:r>
                <a:rPr lang="en-US" sz="1050" dirty="0" smtClean="0"/>
                <a:t>: 815 </a:t>
              </a:r>
              <a:r>
                <a:rPr lang="en-US" altLang="ja-JP" sz="1050" dirty="0" smtClean="0"/>
                <a:t>μ </a:t>
              </a:r>
              <a:r>
                <a:rPr lang="en-US" altLang="ja-JP" sz="1050" dirty="0" err="1" smtClean="0"/>
                <a:t>Sv</a:t>
              </a:r>
              <a:r>
                <a:rPr lang="en-US" altLang="ja-JP" sz="1050" dirty="0" smtClean="0"/>
                <a:t> / year </a:t>
              </a:r>
            </a:p>
            <a:p>
              <a:pPr lvl="0" algn="ctr" defTabSz="571500"/>
              <a:r>
                <a:rPr lang="en-US" altLang="ja-JP" sz="900" dirty="0" smtClean="0"/>
                <a:t>(As of May 17)</a:t>
              </a:r>
              <a:endParaRPr lang="ja-JP" altLang="en-US" sz="1050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81168" y="4112091"/>
              <a:ext cx="1734718" cy="355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lvl="0" algn="ctr" defTabSz="571500"/>
              <a:r>
                <a:rPr lang="en-US" sz="1050" b="1" dirty="0" smtClean="0"/>
                <a:t>Paris</a:t>
              </a:r>
              <a:r>
                <a:rPr lang="en-US" sz="1050" dirty="0" smtClean="0"/>
                <a:t>: 701 </a:t>
              </a:r>
              <a:r>
                <a:rPr lang="en-US" altLang="ja-JP" sz="1050" dirty="0" smtClean="0"/>
                <a:t>μ </a:t>
              </a:r>
              <a:r>
                <a:rPr lang="en-US" altLang="ja-JP" sz="1050" dirty="0" err="1" smtClean="0"/>
                <a:t>Sv</a:t>
              </a:r>
              <a:r>
                <a:rPr lang="en-US" altLang="ja-JP" sz="1050" dirty="0" smtClean="0"/>
                <a:t> / year </a:t>
              </a:r>
            </a:p>
            <a:p>
              <a:pPr lvl="0" algn="ctr" defTabSz="571500"/>
              <a:r>
                <a:rPr lang="en-US" altLang="ja-JP" sz="900" dirty="0" smtClean="0"/>
                <a:t>(As of June 5)</a:t>
              </a:r>
              <a:endParaRPr lang="ja-JP" altLang="en-US" sz="900" dirty="0" smtClean="0"/>
            </a:p>
          </p:txBody>
        </p:sp>
        <p:sp>
          <p:nvSpPr>
            <p:cNvPr id="43" name="TextBox 41"/>
            <p:cNvSpPr txBox="1"/>
            <p:nvPr/>
          </p:nvSpPr>
          <p:spPr>
            <a:xfrm>
              <a:off x="7204050" y="1879605"/>
              <a:ext cx="1734718" cy="3554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lvl="0" algn="ctr" defTabSz="571500"/>
              <a:r>
                <a:rPr lang="en-US" sz="1050" b="1" dirty="0" smtClean="0"/>
                <a:t>London: </a:t>
              </a:r>
              <a:r>
                <a:rPr lang="en-US" sz="1050" dirty="0" smtClean="0"/>
                <a:t>2200 </a:t>
              </a:r>
              <a:r>
                <a:rPr lang="en-US" altLang="ja-JP" sz="1050" dirty="0" smtClean="0"/>
                <a:t>μ </a:t>
              </a:r>
              <a:r>
                <a:rPr lang="en-US" altLang="ja-JP" sz="1050" dirty="0" err="1" smtClean="0"/>
                <a:t>Sv</a:t>
              </a:r>
              <a:r>
                <a:rPr lang="en-US" altLang="ja-JP" sz="1050" dirty="0" smtClean="0"/>
                <a:t> / year </a:t>
              </a:r>
            </a:p>
            <a:p>
              <a:pPr lvl="0" algn="ctr" defTabSz="571500"/>
              <a:r>
                <a:rPr lang="en-US" altLang="ja-JP" sz="900" dirty="0" smtClean="0"/>
                <a:t>(As of April 1)</a:t>
              </a:r>
              <a:endParaRPr lang="ja-JP" altLang="en-US" sz="900" dirty="0" smtClean="0"/>
            </a:p>
          </p:txBody>
        </p:sp>
        <p:sp>
          <p:nvSpPr>
            <p:cNvPr id="44" name="TextBox 41"/>
            <p:cNvSpPr txBox="1"/>
            <p:nvPr/>
          </p:nvSpPr>
          <p:spPr>
            <a:xfrm>
              <a:off x="6224016" y="4578683"/>
              <a:ext cx="1734718" cy="340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lvl="0" algn="ctr" defTabSz="571500"/>
              <a:r>
                <a:rPr lang="en-US" sz="1050" b="1" dirty="0" smtClean="0"/>
                <a:t>Moscow</a:t>
              </a:r>
              <a:r>
                <a:rPr lang="en-US" sz="1050" dirty="0" smtClean="0"/>
                <a:t>: 964 </a:t>
              </a:r>
              <a:r>
                <a:rPr lang="en-US" altLang="ja-JP" sz="1050" dirty="0" smtClean="0"/>
                <a:t>μ </a:t>
              </a:r>
              <a:r>
                <a:rPr lang="en-US" altLang="ja-JP" sz="1050" dirty="0" err="1" smtClean="0"/>
                <a:t>Sv</a:t>
              </a:r>
              <a:r>
                <a:rPr lang="en-US" altLang="ja-JP" sz="1050" dirty="0" smtClean="0"/>
                <a:t> / year </a:t>
              </a:r>
            </a:p>
            <a:p>
              <a:pPr lvl="0" algn="ctr" defTabSz="571500"/>
              <a:r>
                <a:rPr lang="en-US" altLang="ja-JP" sz="800" dirty="0" smtClean="0"/>
                <a:t>(</a:t>
              </a:r>
              <a:r>
                <a:rPr lang="en-US" altLang="ja-JP" sz="800" dirty="0" err="1" smtClean="0"/>
                <a:t>ave</a:t>
              </a:r>
              <a:r>
                <a:rPr lang="en-US" altLang="ja-JP" sz="800" dirty="0" smtClean="0"/>
                <a:t>. between May 27 – June 2)</a:t>
              </a:r>
              <a:endParaRPr lang="ja-JP" altLang="en-US" sz="800" dirty="0" smtClean="0"/>
            </a:p>
          </p:txBody>
        </p:sp>
        <p:sp>
          <p:nvSpPr>
            <p:cNvPr id="45" name="TextBox 41"/>
            <p:cNvSpPr txBox="1"/>
            <p:nvPr/>
          </p:nvSpPr>
          <p:spPr>
            <a:xfrm>
              <a:off x="7256882" y="4112091"/>
              <a:ext cx="1734718" cy="340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txBody>
            <a:bodyPr wrap="square" lIns="27432" tIns="27432" rIns="27432" bIns="27432" rtlCol="0">
              <a:spAutoFit/>
            </a:bodyPr>
            <a:lstStyle/>
            <a:p>
              <a:pPr lvl="0" algn="ctr" defTabSz="571500"/>
              <a:r>
                <a:rPr lang="en-US" sz="1050" b="1" dirty="0" err="1" smtClean="0"/>
                <a:t>Beijin</a:t>
              </a:r>
              <a:r>
                <a:rPr lang="en-US" sz="1050" b="1" dirty="0" smtClean="0"/>
                <a:t>: </a:t>
              </a:r>
              <a:r>
                <a:rPr lang="en-US" sz="1050" dirty="0" smtClean="0"/>
                <a:t>526 </a:t>
              </a:r>
              <a:r>
                <a:rPr lang="en-US" altLang="ja-JP" sz="1050" dirty="0" smtClean="0"/>
                <a:t>μ </a:t>
              </a:r>
              <a:r>
                <a:rPr lang="en-US" altLang="ja-JP" sz="1050" dirty="0" err="1" smtClean="0"/>
                <a:t>Sv</a:t>
              </a:r>
              <a:r>
                <a:rPr lang="en-US" altLang="ja-JP" sz="1050" dirty="0" smtClean="0"/>
                <a:t> / year </a:t>
              </a:r>
            </a:p>
            <a:p>
              <a:pPr lvl="0" algn="ctr" defTabSz="571500"/>
              <a:r>
                <a:rPr lang="en-US" altLang="ja-JP" sz="800" dirty="0" smtClean="0"/>
                <a:t>(</a:t>
              </a:r>
              <a:r>
                <a:rPr lang="en-US" altLang="ja-JP" sz="800" dirty="0" err="1" smtClean="0"/>
                <a:t>ave</a:t>
              </a:r>
              <a:r>
                <a:rPr lang="en-US" altLang="ja-JP" sz="800" dirty="0" smtClean="0"/>
                <a:t>. between May 31 – June 1)</a:t>
              </a:r>
              <a:endParaRPr lang="ja-JP" altLang="en-US" sz="800" dirty="0" smtClean="0"/>
            </a:p>
          </p:txBody>
        </p:sp>
      </p:grpSp>
      <p:sp>
        <p:nvSpPr>
          <p:cNvPr id="46" name="円/楕円 20"/>
          <p:cNvSpPr/>
          <p:nvPr/>
        </p:nvSpPr>
        <p:spPr>
          <a:xfrm>
            <a:off x="936155" y="5539064"/>
            <a:ext cx="69685" cy="723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円/楕円 20"/>
          <p:cNvSpPr/>
          <p:nvPr/>
        </p:nvSpPr>
        <p:spPr>
          <a:xfrm>
            <a:off x="552107" y="6004560"/>
            <a:ext cx="69685" cy="723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8" name="図 52" descr="グラフ東京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1007" y="2042160"/>
            <a:ext cx="1588007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" name="図 55" descr="osaka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8068" y="2042160"/>
            <a:ext cx="1554480" cy="1060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108461" y="1447800"/>
            <a:ext cx="2829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Monitoring in Japanese Agriculture</a:t>
            </a:r>
          </a:p>
          <a:p>
            <a:pPr algn="r"/>
            <a:r>
              <a:rPr lang="en-US" sz="1100" b="1" i="1" dirty="0" smtClean="0"/>
              <a:t>(As of July 21)</a:t>
            </a:r>
            <a:endParaRPr lang="en-US" sz="1100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48200" y="1447800"/>
            <a:ext cx="1999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Radiation level in the air</a:t>
            </a:r>
            <a:endParaRPr lang="en-US" sz="1400" b="1" i="1" dirty="0"/>
          </a:p>
        </p:txBody>
      </p:sp>
      <p:sp>
        <p:nvSpPr>
          <p:cNvPr id="52" name="TextBox 41"/>
          <p:cNvSpPr txBox="1"/>
          <p:nvPr/>
        </p:nvSpPr>
        <p:spPr>
          <a:xfrm>
            <a:off x="685800" y="3624185"/>
            <a:ext cx="1447800" cy="36317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27432" tIns="27432" rIns="27432" bIns="27432" rtlCol="0" anchor="ctr">
            <a:spAutoFit/>
          </a:bodyPr>
          <a:lstStyle/>
          <a:p>
            <a:pPr algn="ctr" defTabSz="571500"/>
            <a:r>
              <a:rPr lang="en-US" sz="1000" b="1" dirty="0" err="1" smtClean="0"/>
              <a:t>Nigata</a:t>
            </a:r>
            <a:r>
              <a:rPr lang="en-US" sz="1000" dirty="0" smtClean="0"/>
              <a:t>: </a:t>
            </a:r>
          </a:p>
          <a:p>
            <a:pPr algn="ctr" defTabSz="571500"/>
            <a:r>
              <a:rPr lang="en-US" sz="1000" dirty="0" smtClean="0"/>
              <a:t>403 </a:t>
            </a:r>
            <a:r>
              <a:rPr lang="en-US" altLang="ja-JP" sz="1000" dirty="0" smtClean="0"/>
              <a:t>μ </a:t>
            </a:r>
            <a:r>
              <a:rPr lang="en-US" altLang="ja-JP" sz="1000" dirty="0" err="1" smtClean="0"/>
              <a:t>Sv</a:t>
            </a:r>
            <a:r>
              <a:rPr lang="en-US" altLang="ja-JP" sz="1000" dirty="0" smtClean="0"/>
              <a:t> / year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10800000">
            <a:off x="1767842" y="5257800"/>
            <a:ext cx="975358" cy="685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057400" y="5785384"/>
            <a:ext cx="1447800" cy="36317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lIns="27432" tIns="27432" rIns="27432" bIns="27432" rtlCol="0" anchor="ctr">
            <a:spAutoFit/>
          </a:bodyPr>
          <a:lstStyle/>
          <a:p>
            <a:pPr algn="ctr" defTabSz="571500"/>
            <a:r>
              <a:rPr lang="en-US" sz="1000" b="1" dirty="0" smtClean="0"/>
              <a:t>Osaka</a:t>
            </a:r>
            <a:r>
              <a:rPr lang="en-US" sz="1000" dirty="0" smtClean="0"/>
              <a:t>: </a:t>
            </a:r>
          </a:p>
          <a:p>
            <a:pPr algn="ctr" defTabSz="571500"/>
            <a:r>
              <a:rPr lang="en-US" sz="1000" dirty="0" smtClean="0"/>
              <a:t>368 </a:t>
            </a:r>
            <a:r>
              <a:rPr lang="en-US" altLang="ja-JP" sz="1000" dirty="0" smtClean="0"/>
              <a:t>μ </a:t>
            </a:r>
            <a:r>
              <a:rPr lang="en-US" altLang="ja-JP" sz="1000" dirty="0" err="1" smtClean="0"/>
              <a:t>Sv</a:t>
            </a:r>
            <a:r>
              <a:rPr lang="en-US" altLang="ja-JP" sz="1000" dirty="0" smtClean="0"/>
              <a:t> / year</a:t>
            </a:r>
          </a:p>
        </p:txBody>
      </p:sp>
      <p:sp>
        <p:nvSpPr>
          <p:cNvPr id="55" name="Slide Number Placeholder 53"/>
          <p:cNvSpPr txBox="1">
            <a:spLocks/>
          </p:cNvSpPr>
          <p:nvPr/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7EEAC-A5E9-4F56-9D2C-E2C774A47E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0" y="152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Radioactivity</a:t>
            </a:r>
            <a:r>
              <a:rPr lang="en-US" altLang="ja-JP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Monitoring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67732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Impact on the Supply Chains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Caused by the Earthquake and Rolling Blackouts (Examples)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37960" y="6511440"/>
            <a:ext cx="306040" cy="346560"/>
          </a:xfrm>
        </p:spPr>
        <p:txBody>
          <a:bodyPr/>
          <a:lstStyle/>
          <a:p>
            <a:fld id="{29D323DE-3D5D-44B0-A7D8-D6870C8410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457432" y="5565260"/>
            <a:ext cx="3512396" cy="12689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500" b="1" u="sng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500" b="1" u="sng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500" b="1" u="sng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u="sng" dirty="0" err="1" smtClean="0">
                <a:solidFill>
                  <a:srgbClr val="0070C0"/>
                </a:solidFill>
                <a:latin typeface="+mj-ea"/>
                <a:ea typeface="+mj-ea"/>
              </a:rPr>
              <a:t>Comsumer</a:t>
            </a:r>
            <a:r>
              <a:rPr lang="en-US" altLang="ja-JP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 electronics</a:t>
            </a:r>
            <a:r>
              <a:rPr lang="ja-JP" altLang="en-US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・</a:t>
            </a:r>
            <a:r>
              <a:rPr lang="en-US" altLang="ja-JP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Electronics</a:t>
            </a:r>
            <a:r>
              <a:rPr lang="en-US" altLang="ja-JP" sz="1200" b="1" u="sng" dirty="0" smtClean="0">
                <a:latin typeface="+mj-ea"/>
                <a:ea typeface="+mj-ea"/>
              </a:rPr>
              <a:t> </a:t>
            </a:r>
            <a:endParaRPr lang="en-US" altLang="ja-JP" sz="1200" b="1" u="sng" dirty="0">
              <a:solidFill>
                <a:srgbClr val="0070C0"/>
              </a:solidFill>
              <a:latin typeface="+mj-ea"/>
              <a:ea typeface="+mj-ea"/>
            </a:endParaRP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9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defTabSz="95781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+mj-ea"/>
                <a:ea typeface="+mj-ea"/>
              </a:rPr>
              <a:t>○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Most of factories has resumed their operations.</a:t>
            </a:r>
            <a:endParaRPr lang="ja-JP" altLang="ja-JP" sz="1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100" dirty="0">
              <a:solidFill>
                <a:schemeClr val="tx1"/>
              </a:solidFill>
              <a:latin typeface="+mj-ea"/>
              <a:ea typeface="+mj-ea"/>
            </a:endParaRPr>
          </a:p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b="1" u="sng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36266" y="5554916"/>
            <a:ext cx="2872825" cy="1268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Automobiles</a:t>
            </a:r>
            <a:r>
              <a:rPr lang="en-US" altLang="ja-JP" sz="1600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</a:p>
          <a:p>
            <a:pPr marL="144000" indent="-144000" defTabSz="95781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144000" indent="-144000" defTabSz="95781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+mj-ea"/>
                <a:ea typeface="+mj-ea"/>
              </a:rPr>
              <a:t>○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At present, companies reduce their production level to 50</a:t>
            </a:r>
            <a:r>
              <a:rPr lang="ja-JP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～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60</a:t>
            </a:r>
            <a:r>
              <a:rPr lang="ja-JP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％ 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, but from July, they would increase its  productions one by one, and the production rates is expected to get back to normal in November or December.</a:t>
            </a:r>
            <a:endParaRPr lang="ja-JP" altLang="ja-JP" sz="1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144000" indent="-144000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1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500" b="1" u="sng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15121" y="5558798"/>
            <a:ext cx="3407650" cy="6471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Flat panel TVs </a:t>
            </a:r>
            <a:r>
              <a:rPr lang="ja-JP" altLang="en-US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・</a:t>
            </a:r>
            <a:r>
              <a:rPr lang="en-US" altLang="ja-JP" sz="1200" b="1" u="sng" dirty="0" err="1" smtClean="0">
                <a:solidFill>
                  <a:srgbClr val="0070C0"/>
                </a:solidFill>
                <a:latin typeface="+mj-ea"/>
                <a:ea typeface="+mj-ea"/>
              </a:rPr>
              <a:t>Smartphones</a:t>
            </a:r>
            <a:endParaRPr lang="en-US" altLang="ja-JP" sz="1200" b="1" u="sng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144000" indent="-144000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+mj-ea"/>
                <a:ea typeface="+mj-ea"/>
              </a:rPr>
              <a:t>○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Though some of parts companies were damaged, there is no impact on the productions.  </a:t>
            </a:r>
            <a:endParaRPr lang="ja-JP" altLang="ja-JP" sz="1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144000" indent="-144000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1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500" b="1" u="sng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119587" y="5557992"/>
            <a:ext cx="1961705" cy="1268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/>
          <a:lstStyle/>
          <a:p>
            <a:pPr algn="ctr"/>
            <a:r>
              <a:rPr lang="en-US" altLang="ja-JP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Industrial</a:t>
            </a:r>
            <a:r>
              <a:rPr lang="ja-JP" altLang="en-US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en-US" altLang="ja-JP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machineries</a:t>
            </a:r>
          </a:p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44000" indent="-144000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+mj-ea"/>
                <a:ea typeface="+mj-ea"/>
              </a:rPr>
              <a:t>○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Most of factories has resumed their operations.</a:t>
            </a:r>
            <a:endParaRPr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00" b="1" u="sng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角丸四角形 12"/>
          <p:cNvSpPr/>
          <p:nvPr/>
        </p:nvSpPr>
        <p:spPr>
          <a:xfrm>
            <a:off x="36167" y="3429000"/>
            <a:ext cx="309683" cy="194421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415" tIns="34208" rIns="68415" bIns="34208" anchor="ctr"/>
          <a:lstStyle/>
          <a:p>
            <a:r>
              <a:rPr lang="en-US" altLang="ja-JP" sz="1600" b="1" dirty="0" smtClean="0">
                <a:solidFill>
                  <a:schemeClr val="tx1"/>
                </a:solidFill>
                <a:latin typeface="+mj-ea"/>
                <a:ea typeface="+mj-ea"/>
              </a:rPr>
              <a:t>Intermediate 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  <a:ea typeface="+mj-ea"/>
              </a:rPr>
              <a:t>Goods </a:t>
            </a:r>
            <a:endParaRPr lang="en-US" altLang="ja-JP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角丸四角形 13"/>
          <p:cNvSpPr/>
          <p:nvPr/>
        </p:nvSpPr>
        <p:spPr>
          <a:xfrm>
            <a:off x="35032" y="5410200"/>
            <a:ext cx="309683" cy="14136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415" tIns="34208" rIns="68415" bIns="34208"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 smtClean="0">
                <a:solidFill>
                  <a:schemeClr val="tx1"/>
                </a:solidFill>
                <a:latin typeface="+mj-ea"/>
                <a:ea typeface="+mj-ea"/>
              </a:rPr>
              <a:t>End-products </a:t>
            </a:r>
            <a:endParaRPr lang="ja-JP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13" name="直線コネクタ 15"/>
          <p:cNvCxnSpPr>
            <a:stCxn id="20" idx="2"/>
            <a:endCxn id="8" idx="0"/>
          </p:cNvCxnSpPr>
          <p:nvPr/>
        </p:nvCxnSpPr>
        <p:spPr>
          <a:xfrm rot="5400000">
            <a:off x="2281877" y="4820337"/>
            <a:ext cx="325381" cy="1143776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6"/>
          <p:cNvCxnSpPr>
            <a:stCxn id="42" idx="0"/>
          </p:cNvCxnSpPr>
          <p:nvPr/>
        </p:nvCxnSpPr>
        <p:spPr>
          <a:xfrm rot="16200000" flipH="1">
            <a:off x="-951931" y="2003172"/>
            <a:ext cx="4666740" cy="2453194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7"/>
          <p:cNvCxnSpPr>
            <a:stCxn id="42" idx="0"/>
          </p:cNvCxnSpPr>
          <p:nvPr/>
        </p:nvCxnSpPr>
        <p:spPr>
          <a:xfrm rot="16200000" flipH="1">
            <a:off x="-1513227" y="2564467"/>
            <a:ext cx="4666741" cy="1330604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8"/>
          <p:cNvCxnSpPr>
            <a:stCxn id="58" idx="2"/>
            <a:endCxn id="7" idx="0"/>
          </p:cNvCxnSpPr>
          <p:nvPr/>
        </p:nvCxnSpPr>
        <p:spPr>
          <a:xfrm rot="16200000" flipH="1">
            <a:off x="4915453" y="5267082"/>
            <a:ext cx="335725" cy="26063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9"/>
          <p:cNvCxnSpPr>
            <a:stCxn id="10" idx="0"/>
          </p:cNvCxnSpPr>
          <p:nvPr/>
        </p:nvCxnSpPr>
        <p:spPr>
          <a:xfrm rot="16200000" flipV="1">
            <a:off x="6637108" y="4094660"/>
            <a:ext cx="328792" cy="2597872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35"/>
          <p:cNvCxnSpPr>
            <a:endCxn id="7" idx="0"/>
          </p:cNvCxnSpPr>
          <p:nvPr/>
        </p:nvCxnSpPr>
        <p:spPr>
          <a:xfrm rot="10800000" flipV="1">
            <a:off x="5213631" y="5229536"/>
            <a:ext cx="1921053" cy="33572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40"/>
          <p:cNvCxnSpPr>
            <a:stCxn id="20" idx="2"/>
            <a:endCxn id="7" idx="0"/>
          </p:cNvCxnSpPr>
          <p:nvPr/>
        </p:nvCxnSpPr>
        <p:spPr>
          <a:xfrm rot="16200000" flipH="1">
            <a:off x="3947180" y="4298809"/>
            <a:ext cx="335725" cy="21971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50"/>
          <p:cNvSpPr/>
          <p:nvPr/>
        </p:nvSpPr>
        <p:spPr>
          <a:xfrm>
            <a:off x="2086837" y="3793938"/>
            <a:ext cx="1859235" cy="14355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/>
          <a:lstStyle/>
          <a:p>
            <a:pPr algn="ctr"/>
            <a:r>
              <a:rPr lang="en-US" altLang="ja-JP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Lithium-ion batteries</a:t>
            </a:r>
          </a:p>
          <a:p>
            <a:pPr marL="144000" indent="-144000" defTabSz="95781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+mj-ea"/>
                <a:ea typeface="+mj-ea"/>
              </a:rPr>
              <a:t>○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Ｗ 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company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（ｗａ 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factory,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ｗｂ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factory,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ｗｃ 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factory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r>
              <a:rPr lang="ja-JP" altLang="en-US" sz="1000" b="1" dirty="0">
                <a:solidFill>
                  <a:srgbClr val="FF0000"/>
                </a:solidFill>
                <a:latin typeface="+mj-ea"/>
                <a:ea typeface="+mj-ea"/>
              </a:rPr>
              <a:t>［</a:t>
            </a:r>
            <a:r>
              <a:rPr lang="ja-JP" altLang="en-US" sz="1000" b="1" u="sng" dirty="0">
                <a:solidFill>
                  <a:srgbClr val="FF0000"/>
                </a:solidFill>
                <a:latin typeface="+mj-ea"/>
                <a:ea typeface="+mj-ea"/>
              </a:rPr>
              <a:t>２０％</a:t>
            </a:r>
            <a:r>
              <a:rPr lang="ja-JP" altLang="en-US" sz="1000" b="1" dirty="0">
                <a:solidFill>
                  <a:srgbClr val="FF0000"/>
                </a:solidFill>
                <a:latin typeface="+mj-ea"/>
                <a:ea typeface="+mj-ea"/>
              </a:rPr>
              <a:t>］</a:t>
            </a:r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Ｘ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company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ja-JP" altLang="en-US" sz="1000" i="1" dirty="0" err="1" smtClean="0">
                <a:solidFill>
                  <a:schemeClr val="tx1"/>
                </a:solidFill>
                <a:latin typeface="+mj-ea"/>
                <a:ea typeface="+mj-ea"/>
              </a:rPr>
              <a:t>ｘ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factory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） 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etc.</a:t>
            </a:r>
            <a:endParaRPr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44000" indent="-144000" defTabSz="95781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+mj-ea"/>
                <a:ea typeface="+mj-ea"/>
              </a:rPr>
              <a:t>○</a:t>
            </a:r>
            <a:r>
              <a:rPr lang="en-US" altLang="ja-JP" sz="1000" dirty="0" smtClean="0">
                <a:latin typeface="+mj-ea"/>
                <a:ea typeface="+mj-ea"/>
              </a:rPr>
              <a:t> 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A company resumes its operations one by one.</a:t>
            </a:r>
            <a:endParaRPr lang="en-US" altLang="ja-JP" sz="1000" u="sng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" name="テキスト ボックス 55"/>
          <p:cNvSpPr txBox="1">
            <a:spLocks noChangeArrowheads="1"/>
          </p:cNvSpPr>
          <p:nvPr/>
        </p:nvSpPr>
        <p:spPr bwMode="auto">
          <a:xfrm>
            <a:off x="7055556" y="762000"/>
            <a:ext cx="2088444" cy="28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15" tIns="34208" rIns="68415" bIns="34208">
            <a:spAutoFit/>
          </a:bodyPr>
          <a:lstStyle/>
          <a:p>
            <a:r>
              <a:rPr lang="ja-JP" altLang="en-US" sz="1300" b="1" dirty="0" smtClean="0">
                <a:solidFill>
                  <a:srgbClr val="FF0000"/>
                </a:solidFill>
                <a:latin typeface="+mj-ea"/>
                <a:ea typeface="+mj-ea"/>
              </a:rPr>
              <a:t>［</a:t>
            </a:r>
            <a:r>
              <a:rPr lang="en-US" altLang="ja-JP" sz="12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ja-JP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％</a:t>
            </a:r>
            <a:r>
              <a:rPr lang="ja-JP" altLang="en-US" sz="1300" b="1" dirty="0" smtClean="0">
                <a:solidFill>
                  <a:srgbClr val="FF0000"/>
                </a:solidFill>
                <a:latin typeface="+mj-ea"/>
                <a:ea typeface="+mj-ea"/>
              </a:rPr>
              <a:t>］：</a:t>
            </a:r>
            <a:r>
              <a:rPr lang="en-US" altLang="ja-JP" sz="1400" dirty="0" smtClean="0">
                <a:latin typeface="+mj-ea"/>
                <a:ea typeface="+mj-ea"/>
              </a:rPr>
              <a:t>global market share</a:t>
            </a:r>
            <a:endParaRPr lang="ja-JP" altLang="en-US" sz="13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2" name="グループ化 60"/>
          <p:cNvGrpSpPr/>
          <p:nvPr/>
        </p:nvGrpSpPr>
        <p:grpSpPr>
          <a:xfrm>
            <a:off x="0" y="838200"/>
            <a:ext cx="8958950" cy="3200400"/>
            <a:chOff x="39310" y="590550"/>
            <a:chExt cx="9666219" cy="3371850"/>
          </a:xfrm>
        </p:grpSpPr>
        <p:sp>
          <p:nvSpPr>
            <p:cNvPr id="25" name="正方形/長方形 10"/>
            <p:cNvSpPr/>
            <p:nvPr/>
          </p:nvSpPr>
          <p:spPr>
            <a:xfrm>
              <a:off x="7784515" y="857108"/>
              <a:ext cx="1921014" cy="1029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/>
            <a:lstStyle/>
            <a:p>
              <a:pPr algn="ctr" defTabSz="957816"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200" b="1" u="sng" dirty="0" smtClean="0">
                  <a:solidFill>
                    <a:srgbClr val="0070C0"/>
                  </a:solidFill>
                  <a:latin typeface="+mj-ea"/>
                  <a:ea typeface="+mj-ea"/>
                </a:rPr>
                <a:t>ITO targets </a:t>
              </a:r>
              <a:endParaRPr lang="en-US" altLang="ja-JP" sz="1200" b="1" u="sng" dirty="0">
                <a:solidFill>
                  <a:srgbClr val="0070C0"/>
                </a:solidFill>
                <a:latin typeface="+mj-ea"/>
                <a:ea typeface="+mj-ea"/>
              </a:endParaRPr>
            </a:p>
            <a:p>
              <a:pPr marL="144000" indent="-144000" defTabSz="957816"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i="1" dirty="0" smtClean="0">
                  <a:solidFill>
                    <a:schemeClr val="tx1"/>
                  </a:solidFill>
                  <a:latin typeface="+mj-ea"/>
                  <a:ea typeface="+mj-ea"/>
                </a:rPr>
                <a:t>○Ｇ </a:t>
              </a:r>
              <a:r>
                <a:rPr lang="en-US" altLang="ja-JP" sz="1000" i="1" dirty="0" smtClean="0">
                  <a:solidFill>
                    <a:schemeClr val="tx1"/>
                  </a:solidFill>
                  <a:latin typeface="+mj-ea"/>
                  <a:ea typeface="+mj-ea"/>
                </a:rPr>
                <a:t>company </a:t>
              </a:r>
              <a:r>
                <a:rPr lang="ja-JP" altLang="en-US" sz="1000" i="1" dirty="0" smtClean="0">
                  <a:solidFill>
                    <a:schemeClr val="tx1"/>
                  </a:solidFill>
                  <a:latin typeface="+mj-ea"/>
                  <a:ea typeface="+mj-ea"/>
                </a:rPr>
                <a:t>（ｇｂ </a:t>
              </a:r>
              <a:r>
                <a:rPr lang="en-US" altLang="ja-JP" sz="1000" i="1" dirty="0" smtClean="0">
                  <a:solidFill>
                    <a:schemeClr val="tx1"/>
                  </a:solidFill>
                  <a:latin typeface="+mj-ea"/>
                  <a:ea typeface="+mj-ea"/>
                </a:rPr>
                <a:t>factory </a:t>
              </a:r>
              <a:r>
                <a:rPr lang="ja-JP" altLang="en-US" sz="1000" i="1" dirty="0" smtClean="0">
                  <a:solidFill>
                    <a:schemeClr val="tx1"/>
                  </a:solidFill>
                  <a:latin typeface="+mj-ea"/>
                  <a:ea typeface="+mj-ea"/>
                </a:rPr>
                <a:t>）</a:t>
              </a:r>
              <a:r>
                <a:rPr lang="ja-JP" altLang="en-US" sz="1000" b="1" dirty="0">
                  <a:solidFill>
                    <a:srgbClr val="FF0000"/>
                  </a:solidFill>
                  <a:latin typeface="+mj-ea"/>
                  <a:ea typeface="+mj-ea"/>
                </a:rPr>
                <a:t>［</a:t>
              </a:r>
              <a:r>
                <a:rPr lang="ja-JP" altLang="en-US" sz="1000" b="1" u="sng" dirty="0">
                  <a:solidFill>
                    <a:srgbClr val="FF0000"/>
                  </a:solidFill>
                  <a:latin typeface="+mj-ea"/>
                  <a:ea typeface="+mj-ea"/>
                </a:rPr>
                <a:t>４０％</a:t>
              </a:r>
              <a:r>
                <a:rPr lang="ja-JP" altLang="en-US" sz="10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］</a:t>
              </a:r>
              <a:r>
                <a:rPr lang="ja-JP" altLang="en-US" sz="1000" dirty="0">
                  <a:solidFill>
                    <a:schemeClr val="tx1"/>
                  </a:solidFill>
                  <a:latin typeface="+mj-ea"/>
                  <a:ea typeface="+mj-ea"/>
                </a:rPr>
                <a:t>　</a:t>
              </a:r>
              <a:r>
                <a:rPr lang="en-US" altLang="ja-JP" sz="1000" dirty="0" smtClean="0">
                  <a:solidFill>
                    <a:schemeClr val="tx1"/>
                  </a:solidFill>
                  <a:latin typeface="+mj-ea"/>
                  <a:ea typeface="+mj-ea"/>
                </a:rPr>
                <a:t>etc.</a:t>
              </a:r>
              <a:endParaRPr lang="en-US" altLang="ja-JP" sz="1000" dirty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marL="144000" indent="-144000" defTabSz="957816"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dirty="0" smtClean="0">
                  <a:solidFill>
                    <a:schemeClr val="tx1"/>
                  </a:solidFill>
                  <a:latin typeface="+mj-ea"/>
                  <a:ea typeface="+mj-ea"/>
                </a:rPr>
                <a:t>○</a:t>
              </a:r>
              <a:r>
                <a:rPr lang="en-US" altLang="ja-JP" sz="1000" dirty="0" smtClean="0">
                  <a:solidFill>
                    <a:schemeClr val="tx1"/>
                  </a:solidFill>
                  <a:latin typeface="+mj-ea"/>
                  <a:ea typeface="+mj-ea"/>
                </a:rPr>
                <a:t> A company resumes its</a:t>
              </a:r>
              <a:r>
                <a:rPr lang="ja-JP" altLang="en-US" sz="1000" dirty="0" smtClean="0">
                  <a:solidFill>
                    <a:schemeClr val="tx1"/>
                  </a:solidFill>
                  <a:latin typeface="+mj-ea"/>
                  <a:ea typeface="+mj-ea"/>
                </a:rPr>
                <a:t>　</a:t>
              </a:r>
              <a:r>
                <a:rPr lang="en-US" altLang="ja-JP" sz="1000" dirty="0" smtClean="0">
                  <a:solidFill>
                    <a:schemeClr val="tx1"/>
                  </a:solidFill>
                  <a:latin typeface="+mj-ea"/>
                  <a:ea typeface="+mj-ea"/>
                </a:rPr>
                <a:t>operations one by one, and full-scare operation would resume in end of July.</a:t>
              </a:r>
              <a:endParaRPr lang="ja-JP" altLang="ja-JP" sz="1000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marL="144000" indent="-144000" defTabSz="957816"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grpSp>
          <p:nvGrpSpPr>
            <p:cNvPr id="5" name="グループ化 59"/>
            <p:cNvGrpSpPr/>
            <p:nvPr/>
          </p:nvGrpSpPr>
          <p:grpSpPr>
            <a:xfrm>
              <a:off x="39310" y="590550"/>
              <a:ext cx="8870441" cy="3371850"/>
              <a:chOff x="39310" y="590550"/>
              <a:chExt cx="8870441" cy="3371850"/>
            </a:xfrm>
          </p:grpSpPr>
          <p:cxnSp>
            <p:nvCxnSpPr>
              <p:cNvPr id="27" name="直線コネクタ 24"/>
              <p:cNvCxnSpPr/>
              <p:nvPr/>
            </p:nvCxnSpPr>
            <p:spPr>
              <a:xfrm>
                <a:off x="2937160" y="1937742"/>
                <a:ext cx="1894228" cy="669018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0"/>
              <p:cNvCxnSpPr/>
              <p:nvPr/>
            </p:nvCxnSpPr>
            <p:spPr>
              <a:xfrm>
                <a:off x="5500877" y="3171456"/>
                <a:ext cx="0" cy="667119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1"/>
              <p:cNvCxnSpPr/>
              <p:nvPr/>
            </p:nvCxnSpPr>
            <p:spPr>
              <a:xfrm>
                <a:off x="5556157" y="3171456"/>
                <a:ext cx="0" cy="686169"/>
              </a:xfrm>
              <a:prstGeom prst="line">
                <a:avLst/>
              </a:prstGeom>
              <a:ln w="317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2"/>
              <p:cNvCxnSpPr/>
              <p:nvPr/>
            </p:nvCxnSpPr>
            <p:spPr>
              <a:xfrm>
                <a:off x="5444370" y="3171456"/>
                <a:ext cx="0" cy="571869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23"/>
              <p:cNvCxnSpPr/>
              <p:nvPr/>
            </p:nvCxnSpPr>
            <p:spPr>
              <a:xfrm>
                <a:off x="3160733" y="1937742"/>
                <a:ext cx="1670655" cy="565831"/>
              </a:xfrm>
              <a:prstGeom prst="line">
                <a:avLst/>
              </a:prstGeom>
              <a:ln w="317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26"/>
              <p:cNvCxnSpPr/>
              <p:nvPr/>
            </p:nvCxnSpPr>
            <p:spPr>
              <a:xfrm flipV="1">
                <a:off x="5868703" y="3171456"/>
                <a:ext cx="914648" cy="562344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27"/>
              <p:cNvCxnSpPr/>
              <p:nvPr/>
            </p:nvCxnSpPr>
            <p:spPr>
              <a:xfrm flipH="1">
                <a:off x="5787940" y="3069402"/>
                <a:ext cx="1049462" cy="645348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28"/>
              <p:cNvCxnSpPr/>
              <p:nvPr/>
            </p:nvCxnSpPr>
            <p:spPr>
              <a:xfrm flipH="1">
                <a:off x="5915026" y="3171456"/>
                <a:ext cx="978883" cy="603495"/>
              </a:xfrm>
              <a:prstGeom prst="line">
                <a:avLst/>
              </a:prstGeom>
              <a:ln w="317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正方形/長方形 30"/>
              <p:cNvSpPr/>
              <p:nvPr/>
            </p:nvSpPr>
            <p:spPr>
              <a:xfrm>
                <a:off x="6680163" y="2091956"/>
                <a:ext cx="1950735" cy="12650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415" tIns="34208" rIns="68415" bIns="34208"/>
              <a:lstStyle/>
              <a:p>
                <a:pPr algn="ctr" defTabSz="95781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200" b="1" u="sng" dirty="0" smtClean="0">
                    <a:solidFill>
                      <a:srgbClr val="0070C0"/>
                    </a:solidFill>
                    <a:latin typeface="+mj-ea"/>
                    <a:ea typeface="+mj-ea"/>
                  </a:rPr>
                  <a:t>Synthetic </a:t>
                </a:r>
                <a:r>
                  <a:rPr lang="en-US" altLang="ja-JP" sz="1200" b="1" u="sng" dirty="0" err="1" smtClean="0">
                    <a:solidFill>
                      <a:srgbClr val="0070C0"/>
                    </a:solidFill>
                    <a:latin typeface="+mj-ea"/>
                    <a:ea typeface="+mj-ea"/>
                  </a:rPr>
                  <a:t>quartzs</a:t>
                </a:r>
                <a:r>
                  <a:rPr lang="en-US" altLang="ja-JP" sz="1200" b="1" u="sng" dirty="0" smtClean="0">
                    <a:solidFill>
                      <a:srgbClr val="0070C0"/>
                    </a:solidFill>
                    <a:latin typeface="+mj-ea"/>
                    <a:ea typeface="+mj-ea"/>
                  </a:rPr>
                  <a:t> </a:t>
                </a:r>
                <a:r>
                  <a:rPr lang="ja-JP" altLang="en-US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［</a:t>
                </a:r>
                <a:r>
                  <a:rPr lang="en-US" altLang="ja-JP" sz="1200" b="1" u="sng" dirty="0">
                    <a:solidFill>
                      <a:srgbClr val="FF0000"/>
                    </a:solidFill>
                    <a:latin typeface="+mj-ea"/>
                    <a:ea typeface="+mj-ea"/>
                  </a:rPr>
                  <a:t>100</a:t>
                </a:r>
                <a:r>
                  <a:rPr lang="ja-JP" altLang="en-US" sz="1200" b="1" u="sng" dirty="0">
                    <a:solidFill>
                      <a:srgbClr val="FF0000"/>
                    </a:solidFill>
                    <a:latin typeface="+mj-ea"/>
                    <a:ea typeface="+mj-ea"/>
                  </a:rPr>
                  <a:t>％</a:t>
                </a:r>
                <a:r>
                  <a:rPr lang="ja-JP" altLang="en-US" sz="12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］</a:t>
                </a:r>
                <a:endParaRPr lang="en-US" altLang="ja-JP" sz="1200" b="1" u="sng" dirty="0">
                  <a:solidFill>
                    <a:srgbClr val="0070C0"/>
                  </a:solidFill>
                  <a:latin typeface="+mj-ea"/>
                  <a:ea typeface="+mj-ea"/>
                </a:endParaRPr>
              </a:p>
              <a:p>
                <a:pPr marL="144000" indent="-144000" defTabSz="957816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  <a:latin typeface="+mj-ea"/>
                    <a:ea typeface="+mj-ea"/>
                  </a:rPr>
                  <a:t>○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I  company 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（</a:t>
                </a:r>
                <a:r>
                  <a:rPr lang="en-US" altLang="ja-JP" sz="1000" i="1" dirty="0" err="1" smtClean="0">
                    <a:solidFill>
                      <a:schemeClr val="tx1"/>
                    </a:solidFill>
                    <a:latin typeface="+mj-ea"/>
                    <a:ea typeface="+mj-ea"/>
                  </a:rPr>
                  <a:t>i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factory 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）</a:t>
                </a:r>
                <a:r>
                  <a:rPr lang="ja-JP" altLang="en-US" sz="10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［</a:t>
                </a:r>
                <a:r>
                  <a:rPr lang="ja-JP" altLang="en-US" sz="1000" b="1" u="sng" dirty="0">
                    <a:solidFill>
                      <a:srgbClr val="FF0000"/>
                    </a:solidFill>
                    <a:latin typeface="+mj-ea"/>
                    <a:ea typeface="+mj-ea"/>
                  </a:rPr>
                  <a:t>５０％ </a:t>
                </a:r>
                <a:r>
                  <a:rPr lang="ja-JP" altLang="en-US" sz="10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（</a:t>
                </a:r>
                <a:r>
                  <a:rPr lang="en-US" altLang="ja-JP" sz="10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whole company</a:t>
                </a:r>
                <a:r>
                  <a:rPr lang="ja-JP" altLang="en-US" sz="10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） </a:t>
                </a:r>
                <a:r>
                  <a:rPr lang="ja-JP" altLang="en-US" sz="10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］</a:t>
                </a:r>
                <a:r>
                  <a:rPr lang="ja-JP" altLang="en-US" sz="1000" dirty="0">
                    <a:solidFill>
                      <a:schemeClr val="tx1"/>
                    </a:solidFill>
                    <a:latin typeface="+mj-ea"/>
                    <a:ea typeface="+mj-ea"/>
                  </a:rPr>
                  <a:t>、</a:t>
                </a:r>
                <a:r>
                  <a:rPr lang="ja-JP" altLang="en-US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Ｊ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company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（</a:t>
                </a:r>
                <a:r>
                  <a:rPr lang="ja-JP" altLang="en-US" sz="1000" i="1" dirty="0" err="1" smtClean="0">
                    <a:solidFill>
                      <a:schemeClr val="tx1"/>
                    </a:solidFill>
                    <a:latin typeface="+mj-ea"/>
                    <a:ea typeface="+mj-ea"/>
                  </a:rPr>
                  <a:t>ｊ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factory 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）</a:t>
                </a:r>
                <a:r>
                  <a:rPr lang="ja-JP" altLang="en-US" sz="1000" b="1" dirty="0">
                    <a:solidFill>
                      <a:srgbClr val="FF0000"/>
                    </a:solidFill>
                    <a:latin typeface="+mj-ea"/>
                    <a:ea typeface="+mj-ea"/>
                  </a:rPr>
                  <a:t>［</a:t>
                </a:r>
                <a:r>
                  <a:rPr lang="ja-JP" altLang="en-US" sz="1000" b="1" u="sng" dirty="0">
                    <a:solidFill>
                      <a:srgbClr val="FF0000"/>
                    </a:solidFill>
                    <a:latin typeface="+mj-ea"/>
                    <a:ea typeface="+mj-ea"/>
                  </a:rPr>
                  <a:t>２２％</a:t>
                </a:r>
                <a:r>
                  <a:rPr lang="ja-JP" altLang="en-US" sz="10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（</a:t>
                </a:r>
                <a:r>
                  <a:rPr lang="en-US" altLang="ja-JP" sz="10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whole company</a:t>
                </a:r>
                <a:r>
                  <a:rPr lang="ja-JP" altLang="en-US" sz="1000" b="1" u="sng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）</a:t>
                </a:r>
                <a:r>
                  <a:rPr lang="ja-JP" altLang="en-US" sz="10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］</a:t>
                </a:r>
                <a:r>
                  <a:rPr lang="ja-JP" altLang="en-US" sz="1000" dirty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ja-JP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etc.</a:t>
                </a:r>
                <a:endParaRPr lang="en-US" altLang="ja-JP" sz="1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marL="144000" indent="-144000" defTabSz="957816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○</a:t>
                </a:r>
                <a:r>
                  <a:rPr lang="en-US" altLang="ja-JP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A company resumes its operations one by one.</a:t>
                </a:r>
                <a:endParaRPr lang="en-US" altLang="ja-JP" sz="1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36" name="直線コネクタ 31"/>
              <p:cNvCxnSpPr/>
              <p:nvPr/>
            </p:nvCxnSpPr>
            <p:spPr>
              <a:xfrm flipH="1">
                <a:off x="8898388" y="1886715"/>
                <a:ext cx="11363" cy="1961385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2"/>
              <p:cNvCxnSpPr/>
              <p:nvPr/>
            </p:nvCxnSpPr>
            <p:spPr>
              <a:xfrm>
                <a:off x="6167858" y="1878703"/>
                <a:ext cx="0" cy="198996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3"/>
              <p:cNvCxnSpPr/>
              <p:nvPr/>
            </p:nvCxnSpPr>
            <p:spPr>
              <a:xfrm>
                <a:off x="6219033" y="1825745"/>
                <a:ext cx="0" cy="1923285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41"/>
              <p:cNvCxnSpPr/>
              <p:nvPr/>
            </p:nvCxnSpPr>
            <p:spPr>
              <a:xfrm>
                <a:off x="6558550" y="1834555"/>
                <a:ext cx="0" cy="190877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正方形/長方形 49"/>
              <p:cNvSpPr/>
              <p:nvPr/>
            </p:nvSpPr>
            <p:spPr>
              <a:xfrm>
                <a:off x="5556157" y="694620"/>
                <a:ext cx="2117801" cy="13439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415" tIns="34208" rIns="68415" bIns="34208"/>
              <a:lstStyle/>
              <a:p>
                <a:pPr algn="ctr" defTabSz="95781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200" b="1" u="sng" dirty="0" smtClean="0">
                    <a:solidFill>
                      <a:srgbClr val="0070C0"/>
                    </a:solidFill>
                    <a:latin typeface="+mj-ea"/>
                    <a:ea typeface="+mj-ea"/>
                  </a:rPr>
                  <a:t>Ultra-slim copper foil </a:t>
                </a:r>
                <a:r>
                  <a:rPr lang="ja-JP" altLang="en-US" sz="1200" b="1" dirty="0" smtClean="0">
                    <a:solidFill>
                      <a:srgbClr val="FF0000"/>
                    </a:solidFill>
                  </a:rPr>
                  <a:t>［</a:t>
                </a:r>
                <a:r>
                  <a:rPr lang="en-US" altLang="ja-JP" sz="1200" b="1" u="sng" dirty="0">
                    <a:solidFill>
                      <a:srgbClr val="FF0000"/>
                    </a:solidFill>
                  </a:rPr>
                  <a:t>100</a:t>
                </a:r>
                <a:r>
                  <a:rPr lang="ja-JP" altLang="en-US" sz="1200" b="1" u="sng" dirty="0">
                    <a:solidFill>
                      <a:srgbClr val="FF0000"/>
                    </a:solidFill>
                  </a:rPr>
                  <a:t>％</a:t>
                </a:r>
                <a:r>
                  <a:rPr lang="ja-JP" altLang="en-US" sz="1200" b="1" dirty="0">
                    <a:solidFill>
                      <a:srgbClr val="FF0000"/>
                    </a:solidFill>
                  </a:rPr>
                  <a:t>］</a:t>
                </a:r>
                <a:endParaRPr lang="en-US" altLang="ja-JP" sz="1200" b="1" dirty="0">
                  <a:solidFill>
                    <a:srgbClr val="FF0000"/>
                  </a:solidFill>
                </a:endParaRPr>
              </a:p>
              <a:p>
                <a:pPr marL="144000" indent="-144000" defTabSz="957816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000" i="1" dirty="0" smtClean="0">
                    <a:solidFill>
                      <a:schemeClr val="tx1"/>
                    </a:solidFill>
                  </a:rPr>
                  <a:t>○Ｇ 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</a:rPr>
                  <a:t>company 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</a:rPr>
                  <a:t>（ｇａ 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</a:rPr>
                  <a:t>factory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</a:rPr>
                  <a:t>）</a:t>
                </a:r>
                <a:r>
                  <a:rPr lang="ja-JP" altLang="en-US" sz="1000" b="1" dirty="0" smtClean="0">
                    <a:solidFill>
                      <a:srgbClr val="FF0000"/>
                    </a:solidFill>
                  </a:rPr>
                  <a:t>［</a:t>
                </a:r>
                <a:r>
                  <a:rPr lang="ja-JP" altLang="en-US" sz="1000" b="1" u="sng" dirty="0" smtClean="0">
                    <a:solidFill>
                      <a:srgbClr val="FF0000"/>
                    </a:solidFill>
                  </a:rPr>
                  <a:t>２０％</a:t>
                </a:r>
                <a:r>
                  <a:rPr lang="ja-JP" altLang="en-US" sz="1000" b="1" dirty="0" smtClean="0">
                    <a:solidFill>
                      <a:srgbClr val="FF0000"/>
                    </a:solidFill>
                  </a:rPr>
                  <a:t>］</a:t>
                </a:r>
                <a:r>
                  <a:rPr lang="en-US" altLang="ja-JP" sz="1000" dirty="0" smtClean="0">
                    <a:solidFill>
                      <a:schemeClr val="tx1"/>
                    </a:solidFill>
                  </a:rPr>
                  <a:t>,</a:t>
                </a:r>
                <a:r>
                  <a:rPr lang="ja-JP" altLang="en-US" sz="1000" dirty="0" smtClean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</a:rPr>
                  <a:t>Ｈ 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</a:rPr>
                  <a:t>company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</a:rPr>
                  <a:t>（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</a:rPr>
                  <a:t>h factory 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</a:rPr>
                  <a:t>）</a:t>
                </a:r>
                <a:r>
                  <a:rPr lang="ja-JP" altLang="en-US" sz="1000" b="1" dirty="0" smtClean="0">
                    <a:solidFill>
                      <a:srgbClr val="FF0000"/>
                    </a:solidFill>
                  </a:rPr>
                  <a:t>［</a:t>
                </a:r>
                <a:r>
                  <a:rPr lang="ja-JP" altLang="en-US" sz="1000" b="1" u="sng" dirty="0" smtClean="0">
                    <a:solidFill>
                      <a:srgbClr val="FF0000"/>
                    </a:solidFill>
                  </a:rPr>
                  <a:t>１８％</a:t>
                </a:r>
                <a:r>
                  <a:rPr lang="ja-JP" altLang="en-US" sz="1000" b="1" dirty="0" smtClean="0">
                    <a:solidFill>
                      <a:srgbClr val="FF0000"/>
                    </a:solidFill>
                  </a:rPr>
                  <a:t>］</a:t>
                </a:r>
                <a:r>
                  <a:rPr lang="ja-JP" altLang="en-US" sz="1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1000" dirty="0" smtClean="0">
                    <a:solidFill>
                      <a:schemeClr val="tx1"/>
                    </a:solidFill>
                  </a:rPr>
                  <a:t>etc.</a:t>
                </a:r>
              </a:p>
              <a:p>
                <a:pPr marL="144000" indent="-144000" defTabSz="957816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000" dirty="0" smtClean="0">
                    <a:solidFill>
                      <a:schemeClr val="tx1"/>
                    </a:solidFill>
                  </a:rPr>
                  <a:t>○</a:t>
                </a:r>
                <a:r>
                  <a:rPr lang="en-US" altLang="ja-JP" sz="1000" dirty="0" smtClean="0"/>
                  <a:t> </a:t>
                </a:r>
                <a:r>
                  <a:rPr lang="en-US" altLang="ja-JP" sz="1000" dirty="0" smtClean="0">
                    <a:solidFill>
                      <a:schemeClr val="tx1"/>
                    </a:solidFill>
                  </a:rPr>
                  <a:t>A company reduced its production by more than 80%.However, full-scare operation would resume in early May.</a:t>
                </a:r>
                <a:endParaRPr lang="ja-JP" altLang="ja-JP" sz="1000" dirty="0" smtClean="0">
                  <a:solidFill>
                    <a:schemeClr val="tx1"/>
                  </a:solidFill>
                </a:endParaRPr>
              </a:p>
              <a:p>
                <a:pPr marL="144000" indent="-144000" defTabSz="957816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 b="1" u="sng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グループ化 56"/>
              <p:cNvGrpSpPr/>
              <p:nvPr/>
            </p:nvGrpSpPr>
            <p:grpSpPr>
              <a:xfrm>
                <a:off x="2212390" y="1886715"/>
                <a:ext cx="2597736" cy="2075685"/>
                <a:chOff x="2212390" y="1886715"/>
                <a:chExt cx="2597736" cy="2075685"/>
              </a:xfrm>
            </p:grpSpPr>
            <p:cxnSp>
              <p:nvCxnSpPr>
                <p:cNvPr id="55" name="直線コネクタ 36"/>
                <p:cNvCxnSpPr/>
                <p:nvPr/>
              </p:nvCxnSpPr>
              <p:spPr>
                <a:xfrm>
                  <a:off x="2268898" y="1886715"/>
                  <a:ext cx="2484078" cy="1932810"/>
                </a:xfrm>
                <a:prstGeom prst="line">
                  <a:avLst/>
                </a:prstGeom>
                <a:ln w="317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37"/>
                <p:cNvCxnSpPr/>
                <p:nvPr/>
              </p:nvCxnSpPr>
              <p:spPr>
                <a:xfrm>
                  <a:off x="2212390" y="1937742"/>
                  <a:ext cx="2597736" cy="2024658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38"/>
                <p:cNvCxnSpPr/>
                <p:nvPr/>
              </p:nvCxnSpPr>
              <p:spPr>
                <a:xfrm>
                  <a:off x="2268898" y="1937742"/>
                  <a:ext cx="2360253" cy="1834158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角丸四角形 11"/>
              <p:cNvSpPr/>
              <p:nvPr/>
            </p:nvSpPr>
            <p:spPr>
              <a:xfrm>
                <a:off x="39310" y="651867"/>
                <a:ext cx="334131" cy="2622777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68415" tIns="34208" rIns="68415" bIns="34208" anchor="ctr"/>
              <a:lstStyle/>
              <a:p>
                <a:pPr algn="ctr" defTabSz="95781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600" b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Raw materials</a:t>
                </a:r>
                <a:endParaRPr lang="ja-JP" altLang="en-US" sz="1600" b="1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3" name="正方形/長方形 14"/>
              <p:cNvSpPr/>
              <p:nvPr/>
            </p:nvSpPr>
            <p:spPr>
              <a:xfrm>
                <a:off x="416498" y="702894"/>
                <a:ext cx="3021860" cy="275105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415" tIns="34208" rIns="68415" bIns="34208"/>
              <a:lstStyle/>
              <a:p>
                <a:pPr algn="ctr" defTabSz="95781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5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直線コネクタ 34"/>
              <p:cNvCxnSpPr>
                <a:stCxn id="45" idx="2"/>
                <a:endCxn id="46" idx="0"/>
              </p:cNvCxnSpPr>
              <p:nvPr/>
            </p:nvCxnSpPr>
            <p:spPr>
              <a:xfrm rot="16200000" flipH="1">
                <a:off x="1173692" y="1998653"/>
                <a:ext cx="350474" cy="33084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正方形/長方形 42"/>
              <p:cNvSpPr/>
              <p:nvPr/>
            </p:nvSpPr>
            <p:spPr>
              <a:xfrm>
                <a:off x="488506" y="857108"/>
                <a:ext cx="1389998" cy="11317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415" tIns="34208" rIns="68415" bIns="34208"/>
              <a:lstStyle/>
              <a:p>
                <a:pPr algn="ctr" defTabSz="95781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200" b="1" u="sng" dirty="0" smtClean="0">
                    <a:solidFill>
                      <a:srgbClr val="0070C0"/>
                    </a:solidFill>
                    <a:latin typeface="+mj-ea"/>
                    <a:ea typeface="+mj-ea"/>
                  </a:rPr>
                  <a:t>Ethylene</a:t>
                </a:r>
                <a:r>
                  <a:rPr lang="ja-JP" altLang="en-US" sz="1200" b="1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sz="1000" b="1" dirty="0">
                    <a:solidFill>
                      <a:schemeClr val="tx1"/>
                    </a:solidFill>
                  </a:rPr>
                  <a:t>　　</a:t>
                </a:r>
                <a:endParaRPr lang="en-US" altLang="ja-JP" sz="1300" b="1" u="sng" dirty="0">
                  <a:solidFill>
                    <a:schemeClr val="tx1"/>
                  </a:solidFill>
                </a:endParaRPr>
              </a:p>
              <a:p>
                <a:pPr marL="144000" indent="-144000" defTabSz="957816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000" dirty="0" smtClean="0">
                    <a:solidFill>
                      <a:schemeClr val="tx1"/>
                    </a:solidFill>
                  </a:rPr>
                  <a:t>○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Ｖ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company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（</a:t>
                </a:r>
                <a:r>
                  <a:rPr lang="ja-JP" altLang="en-US" sz="1000" i="1" dirty="0" err="1" smtClean="0">
                    <a:solidFill>
                      <a:schemeClr val="tx1"/>
                    </a:solidFill>
                    <a:latin typeface="+mj-ea"/>
                    <a:ea typeface="+mj-ea"/>
                  </a:rPr>
                  <a:t>ｖ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factory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） </a:t>
                </a:r>
                <a:r>
                  <a:rPr lang="en-US" altLang="ja-JP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etc .</a:t>
                </a:r>
                <a:r>
                  <a:rPr lang="ja-JP" altLang="en-US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 </a:t>
                </a:r>
                <a:endParaRPr lang="en-US" altLang="ja-JP" sz="1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marL="144000" indent="-144000" defTabSz="957816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000" dirty="0" smtClean="0">
                    <a:solidFill>
                      <a:schemeClr val="tx1"/>
                    </a:solidFill>
                  </a:rPr>
                  <a:t>○</a:t>
                </a:r>
                <a:r>
                  <a:rPr lang="en-US" altLang="ja-JP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A company expects to resume its operations in middle of May</a:t>
                </a:r>
                <a:endParaRPr lang="ja-JP" altLang="ja-JP" sz="10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marL="144000" indent="-144000" defTabSz="95781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100" b="1" u="sng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6" name="正方形/長方形 43"/>
              <p:cNvSpPr/>
              <p:nvPr/>
            </p:nvSpPr>
            <p:spPr>
              <a:xfrm>
                <a:off x="470235" y="2339313"/>
                <a:ext cx="2088232" cy="10938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415" tIns="34208" rIns="68415" bIns="34208"/>
              <a:lstStyle/>
              <a:p>
                <a:pPr algn="ctr" defTabSz="957816" fontAlgn="auto">
                  <a:spcBef>
                    <a:spcPts val="0"/>
                  </a:spcBef>
                  <a:spcAft>
                    <a:spcPts val="0"/>
                  </a:spcAft>
                  <a:tabLst>
                    <a:tab pos="714375" algn="l"/>
                  </a:tabLst>
                  <a:defRPr/>
                </a:pPr>
                <a:r>
                  <a:rPr lang="en-US" altLang="ja-JP" sz="1200" b="1" u="sng" dirty="0" err="1" smtClean="0">
                    <a:solidFill>
                      <a:srgbClr val="0070C0"/>
                    </a:solidFill>
                    <a:latin typeface="+mj-ea"/>
                    <a:ea typeface="+mj-ea"/>
                  </a:rPr>
                  <a:t>Speciality</a:t>
                </a:r>
                <a:r>
                  <a:rPr lang="en-US" altLang="ja-JP" sz="1200" b="1" u="sng" dirty="0" smtClean="0">
                    <a:solidFill>
                      <a:srgbClr val="0070C0"/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ja-JP" sz="1200" b="1" u="sng" dirty="0" err="1" smtClean="0">
                    <a:solidFill>
                      <a:srgbClr val="0070C0"/>
                    </a:solidFill>
                    <a:latin typeface="+mj-ea"/>
                    <a:ea typeface="+mj-ea"/>
                  </a:rPr>
                  <a:t>elastomer</a:t>
                </a:r>
                <a:r>
                  <a:rPr lang="en-US" altLang="ja-JP" sz="1200" b="1" u="sng" dirty="0" smtClean="0">
                    <a:solidFill>
                      <a:srgbClr val="0070C0"/>
                    </a:solidFill>
                    <a:latin typeface="+mj-ea"/>
                    <a:ea typeface="+mj-ea"/>
                  </a:rPr>
                  <a:t> </a:t>
                </a:r>
                <a:r>
                  <a:rPr lang="ja-JP" altLang="en-US" sz="1200" b="1" u="sng" dirty="0" smtClean="0">
                    <a:solidFill>
                      <a:srgbClr val="0070C0"/>
                    </a:solidFill>
                    <a:latin typeface="+mj-ea"/>
                    <a:ea typeface="+mj-ea"/>
                  </a:rPr>
                  <a:t>（</a:t>
                </a:r>
                <a:r>
                  <a:rPr lang="en-US" altLang="ja-JP" sz="1200" b="1" u="sng" dirty="0">
                    <a:solidFill>
                      <a:srgbClr val="0070C0"/>
                    </a:solidFill>
                    <a:latin typeface="+mj-ea"/>
                    <a:ea typeface="+mj-ea"/>
                  </a:rPr>
                  <a:t>EPDM</a:t>
                </a:r>
                <a:r>
                  <a:rPr lang="ja-JP" altLang="en-US" sz="1200" b="1" u="sng" dirty="0">
                    <a:solidFill>
                      <a:srgbClr val="0070C0"/>
                    </a:solidFill>
                    <a:latin typeface="+mj-ea"/>
                    <a:ea typeface="+mj-ea"/>
                  </a:rPr>
                  <a:t>）</a:t>
                </a:r>
                <a:endParaRPr lang="en-US" altLang="ja-JP" sz="1200" b="1" u="sng" dirty="0">
                  <a:solidFill>
                    <a:srgbClr val="0070C0"/>
                  </a:solidFill>
                  <a:latin typeface="+mj-ea"/>
                  <a:ea typeface="+mj-ea"/>
                </a:endParaRPr>
              </a:p>
              <a:p>
                <a:pPr marL="144000" indent="-144000" defTabSz="957816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  <a:latin typeface="+mj-ea"/>
                    <a:ea typeface="+mj-ea"/>
                  </a:rPr>
                  <a:t>○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Ｅ 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company 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（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e factory 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）</a:t>
                </a:r>
                <a:r>
                  <a:rPr lang="en-US" altLang="ja-JP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etc.</a:t>
                </a:r>
                <a:endParaRPr lang="en-US" altLang="ja-JP" sz="1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marL="144000" indent="-144000" defTabSz="957816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○</a:t>
                </a:r>
                <a:r>
                  <a:rPr lang="en-US" altLang="ja-JP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A company had already recovered its damaged machineries, and expects to resume operations in May.</a:t>
                </a:r>
                <a:endParaRPr lang="ja-JP" altLang="ja-JP" sz="10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pPr marL="144000" indent="-144000" defTabSz="95781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 b="1" u="sng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7" name="テキスト ボックス 143"/>
              <p:cNvSpPr txBox="1">
                <a:spLocks noChangeArrowheads="1"/>
              </p:cNvSpPr>
              <p:nvPr/>
            </p:nvSpPr>
            <p:spPr bwMode="auto">
              <a:xfrm>
                <a:off x="621805" y="590550"/>
                <a:ext cx="2736304" cy="2075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68415" tIns="34208" rIns="68415" bIns="34208">
                <a:spAutoFit/>
              </a:bodyPr>
              <a:lstStyle/>
              <a:p>
                <a:pPr algn="ctr"/>
                <a:r>
                  <a:rPr lang="en-US" altLang="ja-JP" sz="900" dirty="0" smtClean="0"/>
                  <a:t>The coastal industrial region</a:t>
                </a:r>
                <a:r>
                  <a:rPr lang="ja-JP" altLang="en-US" sz="900" dirty="0" smtClean="0"/>
                  <a:t>（</a:t>
                </a:r>
                <a:r>
                  <a:rPr lang="en-US" altLang="ja-JP" sz="900" dirty="0" smtClean="0"/>
                  <a:t> The stricken area </a:t>
                </a:r>
                <a:r>
                  <a:rPr lang="ja-JP" altLang="en-US" sz="900" dirty="0" smtClean="0"/>
                  <a:t>）</a:t>
                </a:r>
                <a:endParaRPr lang="ja-JP" altLang="en-US" sz="900" dirty="0"/>
              </a:p>
            </p:txBody>
          </p:sp>
          <p:grpSp>
            <p:nvGrpSpPr>
              <p:cNvPr id="23" name="グループ化 57"/>
              <p:cNvGrpSpPr/>
              <p:nvPr/>
            </p:nvGrpSpPr>
            <p:grpSpPr>
              <a:xfrm>
                <a:off x="3048946" y="765981"/>
                <a:ext cx="3056183" cy="2951051"/>
                <a:chOff x="3048946" y="765981"/>
                <a:chExt cx="3056183" cy="2951051"/>
              </a:xfrm>
            </p:grpSpPr>
            <p:cxnSp>
              <p:nvCxnSpPr>
                <p:cNvPr id="50" name="直線コネクタ 25"/>
                <p:cNvCxnSpPr/>
                <p:nvPr/>
              </p:nvCxnSpPr>
              <p:spPr>
                <a:xfrm>
                  <a:off x="3048946" y="1937742"/>
                  <a:ext cx="1782442" cy="616857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正方形/長方形 29"/>
                <p:cNvSpPr/>
                <p:nvPr/>
              </p:nvSpPr>
              <p:spPr>
                <a:xfrm>
                  <a:off x="4160913" y="2081758"/>
                  <a:ext cx="1944216" cy="13186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415" tIns="34208" rIns="68415" bIns="34208"/>
                <a:lstStyle/>
                <a:p>
                  <a:pPr algn="ctr" defTabSz="95781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1200" b="1" u="sng" dirty="0" smtClean="0">
                      <a:solidFill>
                        <a:srgbClr val="0070C0"/>
                      </a:solidFill>
                      <a:latin typeface="+mj-ea"/>
                      <a:ea typeface="+mj-ea"/>
                    </a:rPr>
                    <a:t>Silicon wafers </a:t>
                  </a:r>
                  <a:r>
                    <a:rPr lang="ja-JP" altLang="en-US" sz="1200" b="1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［</a:t>
                  </a:r>
                  <a:r>
                    <a:rPr lang="en-US" altLang="ja-JP" sz="1200" b="1" u="sng" dirty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66</a:t>
                  </a:r>
                  <a:r>
                    <a:rPr lang="ja-JP" altLang="en-US" sz="1200" b="1" u="sng" dirty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％</a:t>
                  </a:r>
                  <a:r>
                    <a:rPr lang="ja-JP" altLang="en-US" sz="1200" b="1" dirty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］</a:t>
                  </a:r>
                  <a:endParaRPr lang="en-US" altLang="ja-JP" sz="1200" b="1" u="sng" dirty="0">
                    <a:solidFill>
                      <a:srgbClr val="0070C0"/>
                    </a:solidFill>
                    <a:latin typeface="+mj-ea"/>
                    <a:ea typeface="+mj-ea"/>
                  </a:endParaRPr>
                </a:p>
                <a:p>
                  <a:pPr marL="144000" indent="-144000" defTabSz="957816" fontAlgn="auto">
                    <a:lnSpc>
                      <a:spcPts val="1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ja-JP" altLang="en-US" sz="1000" dirty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○</a:t>
                  </a:r>
                  <a:r>
                    <a:rPr lang="ja-JP" altLang="en-US" sz="1000" i="1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Ａ　</a:t>
                  </a:r>
                  <a:r>
                    <a:rPr lang="en-US" altLang="ja-JP" sz="1000" i="1" dirty="0" smtClean="0">
                      <a:solidFill>
                        <a:schemeClr val="tx1"/>
                      </a:solidFill>
                    </a:rPr>
                    <a:t>company </a:t>
                  </a:r>
                  <a:r>
                    <a:rPr lang="ja-JP" altLang="en-US" sz="1000" i="1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（</a:t>
                  </a:r>
                  <a:r>
                    <a:rPr lang="en-US" altLang="ja-JP" sz="1000" i="1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a</a:t>
                  </a:r>
                  <a:r>
                    <a:rPr lang="en-US" altLang="ja-JP" sz="1000" i="1" dirty="0" smtClean="0">
                      <a:solidFill>
                        <a:schemeClr val="tx1"/>
                      </a:solidFill>
                    </a:rPr>
                    <a:t> factory </a:t>
                  </a:r>
                  <a:r>
                    <a:rPr lang="ja-JP" altLang="en-US" sz="1000" i="1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） </a:t>
                  </a:r>
                  <a:r>
                    <a:rPr lang="ja-JP" altLang="en-US" sz="1000" b="1" dirty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［</a:t>
                  </a:r>
                  <a:r>
                    <a:rPr lang="ja-JP" altLang="en-US" sz="1000" b="1" u="sng" dirty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３３％</a:t>
                  </a:r>
                  <a:r>
                    <a:rPr lang="ja-JP" altLang="en-US" sz="1000" b="1" u="sng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（</a:t>
                  </a:r>
                  <a:r>
                    <a:rPr lang="en-US" altLang="ja-JP" sz="1000" b="1" u="sng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whole company</a:t>
                  </a:r>
                  <a:r>
                    <a:rPr lang="ja-JP" altLang="en-US" sz="1000" b="1" u="sng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）</a:t>
                  </a: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］</a:t>
                  </a:r>
                  <a:r>
                    <a:rPr lang="en-US" altLang="ja-JP" sz="1000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,</a:t>
                  </a:r>
                  <a:r>
                    <a:rPr lang="ja-JP" altLang="en-US" sz="1000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　　　　</a:t>
                  </a:r>
                  <a:r>
                    <a:rPr lang="ja-JP" altLang="en-US" sz="1000" i="1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Ｂ　</a:t>
                  </a:r>
                  <a:r>
                    <a:rPr lang="en-US" altLang="ja-JP" sz="1000" i="1" dirty="0" smtClean="0">
                      <a:solidFill>
                        <a:schemeClr val="tx1"/>
                      </a:solidFill>
                    </a:rPr>
                    <a:t>company </a:t>
                  </a:r>
                  <a:r>
                    <a:rPr lang="ja-JP" altLang="en-US" sz="1000" i="1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（</a:t>
                  </a:r>
                  <a:r>
                    <a:rPr lang="ja-JP" altLang="en-US" sz="1000" i="1" dirty="0" err="1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ｂ</a:t>
                  </a:r>
                  <a:r>
                    <a:rPr lang="ja-JP" altLang="en-US" sz="1000" i="1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 </a:t>
                  </a:r>
                  <a:r>
                    <a:rPr lang="en-US" altLang="ja-JP" sz="1000" i="1" dirty="0" smtClean="0">
                      <a:solidFill>
                        <a:schemeClr val="tx1"/>
                      </a:solidFill>
                    </a:rPr>
                    <a:t>factory </a:t>
                  </a:r>
                  <a:r>
                    <a:rPr lang="ja-JP" altLang="en-US" sz="1000" i="1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）</a:t>
                  </a:r>
                  <a:r>
                    <a:rPr lang="ja-JP" altLang="en-US" sz="1000" b="1" dirty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［</a:t>
                  </a:r>
                  <a:r>
                    <a:rPr lang="ja-JP" altLang="en-US" sz="1000" b="1" u="sng" dirty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２９％</a:t>
                  </a:r>
                  <a:r>
                    <a:rPr lang="ja-JP" altLang="en-US" sz="1000" b="1" u="sng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（</a:t>
                  </a:r>
                  <a:r>
                    <a:rPr lang="en-US" altLang="ja-JP" sz="1000" b="1" u="sng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whole company</a:t>
                  </a:r>
                  <a:r>
                    <a:rPr lang="ja-JP" altLang="en-US" sz="1000" b="1" u="sng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）</a:t>
                  </a: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］</a:t>
                  </a:r>
                  <a:r>
                    <a:rPr lang="en-US" altLang="ja-JP" sz="1000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 etc.</a:t>
                  </a:r>
                  <a:endParaRPr lang="en-US" altLang="ja-JP" sz="1000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  <a:p>
                  <a:pPr marL="144000" indent="-144000" defTabSz="957816" fontAlgn="auto">
                    <a:lnSpc>
                      <a:spcPts val="1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ja-JP" altLang="en-US" sz="1000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○</a:t>
                  </a:r>
                  <a:r>
                    <a:rPr lang="en-US" altLang="ja-JP" sz="1000" dirty="0" smtClean="0">
                      <a:latin typeface="+mj-ea"/>
                      <a:ea typeface="+mj-ea"/>
                    </a:rPr>
                    <a:t> </a:t>
                  </a:r>
                  <a:r>
                    <a:rPr lang="en-US" altLang="ja-JP" sz="1000" dirty="0" smtClean="0">
                      <a:solidFill>
                        <a:schemeClr val="tx1"/>
                      </a:solidFill>
                      <a:latin typeface="+mj-ea"/>
                    </a:rPr>
                    <a:t>Though </a:t>
                  </a:r>
                  <a:r>
                    <a:rPr lang="en-US" altLang="ja-JP" sz="1000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a company reduced its production by about 40%, it resumes its operations one by one. </a:t>
                  </a:r>
                  <a:endParaRPr lang="ja-JP" altLang="en-US" sz="1000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cxnSp>
              <p:nvCxnSpPr>
                <p:cNvPr id="52" name="直線コネクタ 47"/>
                <p:cNvCxnSpPr/>
                <p:nvPr/>
              </p:nvCxnSpPr>
              <p:spPr>
                <a:xfrm>
                  <a:off x="3828995" y="1731366"/>
                  <a:ext cx="0" cy="1985666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48"/>
                <p:cNvCxnSpPr/>
                <p:nvPr/>
              </p:nvCxnSpPr>
              <p:spPr>
                <a:xfrm>
                  <a:off x="3772488" y="1731366"/>
                  <a:ext cx="0" cy="1985666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正方形/長方形 54"/>
                <p:cNvSpPr/>
                <p:nvPr/>
              </p:nvSpPr>
              <p:spPr>
                <a:xfrm>
                  <a:off x="3494863" y="765981"/>
                  <a:ext cx="2010588" cy="10991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415" tIns="34208" rIns="68415" bIns="34208"/>
                <a:lstStyle/>
                <a:p>
                  <a:pPr algn="ctr" defTabSz="957816" fontAlgn="auto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ja-JP" sz="1200" b="1" u="sng" dirty="0" smtClean="0">
                      <a:solidFill>
                        <a:srgbClr val="0070C0"/>
                      </a:solidFill>
                      <a:latin typeface="+mj-ea"/>
                      <a:ea typeface="+mj-ea"/>
                    </a:rPr>
                    <a:t>Graphite</a:t>
                  </a:r>
                  <a:r>
                    <a:rPr lang="ja-JP" altLang="en-US" sz="1200" b="1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［</a:t>
                  </a:r>
                  <a:r>
                    <a:rPr lang="en-US" altLang="ja-JP" sz="1200" b="1" u="sng" dirty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90</a:t>
                  </a:r>
                  <a:r>
                    <a:rPr lang="ja-JP" altLang="en-US" sz="1200" b="1" u="sng" dirty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％</a:t>
                  </a:r>
                  <a:r>
                    <a:rPr lang="ja-JP" altLang="en-US" sz="1200" b="1" dirty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］</a:t>
                  </a:r>
                  <a:endParaRPr lang="en-US" altLang="ja-JP" sz="1200" b="1" u="sng" dirty="0">
                    <a:solidFill>
                      <a:srgbClr val="0070C0"/>
                    </a:solidFill>
                    <a:latin typeface="+mj-ea"/>
                    <a:ea typeface="+mj-ea"/>
                  </a:endParaRPr>
                </a:p>
                <a:p>
                  <a:pPr algn="ctr" defTabSz="957816" fontAlgn="auto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ja-JP" altLang="en-US" sz="1200" b="1" u="sng" dirty="0" smtClean="0">
                      <a:solidFill>
                        <a:srgbClr val="0070C0"/>
                      </a:solidFill>
                      <a:latin typeface="+mj-ea"/>
                      <a:ea typeface="+mj-ea"/>
                    </a:rPr>
                    <a:t>（</a:t>
                  </a:r>
                  <a:r>
                    <a:rPr lang="en-US" altLang="ja-JP" sz="1200" b="1" u="sng" dirty="0" smtClean="0">
                      <a:solidFill>
                        <a:srgbClr val="0070C0"/>
                      </a:solidFill>
                      <a:latin typeface="+mj-ea"/>
                      <a:ea typeface="+mj-ea"/>
                    </a:rPr>
                    <a:t>For battery’s negative electrode </a:t>
                  </a:r>
                  <a:r>
                    <a:rPr lang="ja-JP" altLang="en-US" sz="1200" b="1" u="sng" dirty="0" smtClean="0">
                      <a:solidFill>
                        <a:srgbClr val="0070C0"/>
                      </a:solidFill>
                      <a:latin typeface="+mj-ea"/>
                      <a:ea typeface="+mj-ea"/>
                    </a:rPr>
                    <a:t>）</a:t>
                  </a:r>
                  <a:endParaRPr lang="en-US" altLang="ja-JP" sz="1200" b="1" u="sng" dirty="0">
                    <a:solidFill>
                      <a:srgbClr val="0070C0"/>
                    </a:solidFill>
                    <a:latin typeface="+mj-ea"/>
                    <a:ea typeface="+mj-ea"/>
                  </a:endParaRPr>
                </a:p>
                <a:p>
                  <a:pPr marL="144000" indent="-144000" defTabSz="957816" fontAlgn="auto">
                    <a:lnSpc>
                      <a:spcPts val="1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ja-JP" altLang="en-US" sz="1000" dirty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○</a:t>
                  </a:r>
                  <a:r>
                    <a:rPr lang="ja-JP" altLang="en-US" sz="1000" i="1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Ｄ</a:t>
                  </a:r>
                  <a:r>
                    <a:rPr lang="en-US" altLang="ja-JP" sz="1000" i="1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company </a:t>
                  </a:r>
                  <a:r>
                    <a:rPr lang="ja-JP" altLang="en-US" sz="1000" i="1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（</a:t>
                  </a:r>
                  <a:r>
                    <a:rPr lang="en-US" altLang="ja-JP" sz="1000" i="1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d  factory </a:t>
                  </a:r>
                  <a:r>
                    <a:rPr lang="ja-JP" altLang="en-US" sz="1000" i="1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）</a:t>
                  </a: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［</a:t>
                  </a:r>
                  <a:r>
                    <a:rPr lang="ja-JP" altLang="en-US" sz="1000" b="1" u="sng" dirty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４８％</a:t>
                  </a:r>
                  <a:r>
                    <a:rPr lang="ja-JP" altLang="en-US" sz="1000" b="1" dirty="0" smtClean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］ </a:t>
                  </a:r>
                  <a:r>
                    <a:rPr lang="en-US" altLang="ja-JP" sz="1000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etc.</a:t>
                  </a:r>
                  <a:r>
                    <a:rPr lang="ja-JP" altLang="en-US" sz="1000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 </a:t>
                  </a:r>
                  <a:endParaRPr lang="en-US" altLang="ja-JP" sz="1000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  <a:p>
                  <a:pPr marL="144000" indent="-144000" defTabSz="957816" fontAlgn="auto">
                    <a:lnSpc>
                      <a:spcPts val="1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ja-JP" altLang="en-US" sz="1000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○</a:t>
                  </a:r>
                  <a:r>
                    <a:rPr lang="en-US" altLang="ja-JP" sz="1000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 A company has </a:t>
                  </a:r>
                  <a:r>
                    <a:rPr lang="en-US" altLang="ja-JP" sz="1000" dirty="0" smtClean="0">
                      <a:solidFill>
                        <a:schemeClr val="tx1"/>
                      </a:solidFill>
                      <a:latin typeface="+mj-ea"/>
                    </a:rPr>
                    <a:t>resumed its operations</a:t>
                  </a:r>
                  <a:r>
                    <a:rPr lang="en-US" altLang="ja-JP" sz="1000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 </a:t>
                  </a:r>
                  <a:r>
                    <a:rPr lang="ja-JP" altLang="en-US" sz="1000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　</a:t>
                  </a:r>
                  <a:r>
                    <a:rPr lang="en-US" altLang="ja-JP" sz="1000" dirty="0" smtClean="0">
                      <a:solidFill>
                        <a:schemeClr val="tx1"/>
                      </a:solidFill>
                      <a:latin typeface="+mj-ea"/>
                      <a:ea typeface="+mj-ea"/>
                    </a:rPr>
                    <a:t>immediately.</a:t>
                  </a:r>
                  <a:endParaRPr lang="ja-JP" altLang="ja-JP" sz="1000" dirty="0" smtClean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  <a:p>
                  <a:pPr marL="144000" indent="-144000" defTabSz="957816" fontAlgn="auto">
                    <a:lnSpc>
                      <a:spcPts val="1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000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9" name="正方形/長方形 46"/>
              <p:cNvSpPr/>
              <p:nvPr/>
            </p:nvSpPr>
            <p:spPr>
              <a:xfrm>
                <a:off x="1954630" y="815479"/>
                <a:ext cx="1431492" cy="1520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415" tIns="34208" rIns="68415" bIns="34208"/>
              <a:lstStyle/>
              <a:p>
                <a:pPr algn="ctr" defTabSz="957816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200" b="1" u="sng" dirty="0" smtClean="0">
                    <a:solidFill>
                      <a:srgbClr val="0070C0"/>
                    </a:solidFill>
                    <a:latin typeface="+mj-ea"/>
                    <a:ea typeface="+mj-ea"/>
                  </a:rPr>
                  <a:t>Hydrogen peroxide solution </a:t>
                </a:r>
              </a:p>
              <a:p>
                <a:pPr defTabSz="957816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○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Ｃ 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company</a:t>
                </a:r>
              </a:p>
              <a:p>
                <a:pPr defTabSz="957816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　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（</a:t>
                </a:r>
                <a:r>
                  <a:rPr lang="en-US" altLang="ja-JP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c factory </a:t>
                </a:r>
                <a:r>
                  <a:rPr lang="ja-JP" altLang="en-US" sz="1000" i="1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）　</a:t>
                </a:r>
                <a:r>
                  <a:rPr lang="en-US" altLang="ja-JP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etc.</a:t>
                </a:r>
              </a:p>
              <a:p>
                <a:pPr marL="144000" indent="-144000" defTabSz="957816" fontAlgn="auto">
                  <a:lnSpc>
                    <a:spcPts val="1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○</a:t>
                </a:r>
                <a:r>
                  <a:rPr lang="en-US" altLang="ja-JP" sz="10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A company expects to get over by using inventory sources and resume its material factory immediately. </a:t>
                </a:r>
                <a:endParaRPr lang="en-US" altLang="ja-JP" sz="100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58" name="正方形/長方形 39"/>
          <p:cNvSpPr/>
          <p:nvPr/>
        </p:nvSpPr>
        <p:spPr>
          <a:xfrm>
            <a:off x="4038600" y="3793938"/>
            <a:ext cx="1828800" cy="14355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/>
          <a:lstStyle/>
          <a:p>
            <a:pPr algn="ctr"/>
            <a:r>
              <a:rPr lang="en-US" altLang="ja-JP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Semiconductors</a:t>
            </a:r>
          </a:p>
          <a:p>
            <a:pPr marL="144000" indent="-144000" defTabSz="95781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○Ｌ 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company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ja-JP" altLang="en-US" sz="1000" i="1" dirty="0" err="1" smtClean="0">
                <a:solidFill>
                  <a:schemeClr val="tx1"/>
                </a:solidFill>
                <a:latin typeface="+mj-ea"/>
                <a:ea typeface="+mj-ea"/>
              </a:rPr>
              <a:t>ｌ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factory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r>
              <a:rPr lang="ja-JP" altLang="en-US" sz="1000" b="1" u="sng" dirty="0" smtClean="0">
                <a:solidFill>
                  <a:srgbClr val="FF0000"/>
                </a:solidFill>
                <a:latin typeface="+mj-ea"/>
                <a:ea typeface="+mj-ea"/>
              </a:rPr>
              <a:t>［</a:t>
            </a:r>
            <a:r>
              <a:rPr lang="en-US" altLang="ja-JP" sz="1000" b="1" u="sng" dirty="0" smtClean="0">
                <a:solidFill>
                  <a:srgbClr val="FF0000"/>
                </a:solidFill>
                <a:latin typeface="+mj-ea"/>
                <a:ea typeface="+mj-ea"/>
              </a:rPr>
              <a:t>MCU</a:t>
            </a:r>
            <a:r>
              <a:rPr lang="ja-JP" altLang="en-US" sz="1000" b="1" u="sng" dirty="0" smtClean="0">
                <a:solidFill>
                  <a:srgbClr val="FF0000"/>
                </a:solidFill>
                <a:latin typeface="+mj-ea"/>
                <a:ea typeface="+mj-ea"/>
              </a:rPr>
              <a:t>３０％（</a:t>
            </a:r>
            <a:r>
              <a:rPr lang="en-US" altLang="ja-JP" sz="1000" b="1" u="sng" dirty="0" smtClean="0">
                <a:solidFill>
                  <a:srgbClr val="FF0000"/>
                </a:solidFill>
                <a:latin typeface="+mj-ea"/>
                <a:ea typeface="+mj-ea"/>
              </a:rPr>
              <a:t>whole company</a:t>
            </a:r>
            <a:r>
              <a:rPr lang="ja-JP" altLang="en-US" sz="1000" b="1" u="sng" dirty="0" smtClean="0">
                <a:solidFill>
                  <a:srgbClr val="FF0000"/>
                </a:solidFill>
                <a:latin typeface="+mj-ea"/>
                <a:ea typeface="+mj-ea"/>
              </a:rPr>
              <a:t>）</a:t>
            </a:r>
            <a:r>
              <a:rPr lang="ja-JP" altLang="en-US" sz="1000" b="1" dirty="0">
                <a:solidFill>
                  <a:srgbClr val="FF0000"/>
                </a:solidFill>
                <a:latin typeface="+mj-ea"/>
                <a:ea typeface="+mj-ea"/>
              </a:rPr>
              <a:t>］</a:t>
            </a:r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Ｍ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company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m factory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r>
              <a:rPr lang="ja-JP" altLang="en-US" sz="1000" b="1" dirty="0" smtClean="0">
                <a:solidFill>
                  <a:srgbClr val="FF0000"/>
                </a:solidFill>
                <a:latin typeface="+mj-ea"/>
                <a:ea typeface="+mj-ea"/>
              </a:rPr>
              <a:t>［</a:t>
            </a:r>
            <a:r>
              <a:rPr lang="en-US" altLang="ja-JP" sz="1000" b="1" u="sng" dirty="0" smtClean="0">
                <a:solidFill>
                  <a:srgbClr val="FF0000"/>
                </a:solidFill>
                <a:latin typeface="+mj-ea"/>
                <a:ea typeface="+mj-ea"/>
              </a:rPr>
              <a:t>Chip for NC </a:t>
            </a:r>
            <a:r>
              <a:rPr lang="ja-JP" altLang="en-US" sz="1000" b="1" u="sng" dirty="0" smtClean="0">
                <a:solidFill>
                  <a:srgbClr val="FF0000"/>
                </a:solidFill>
                <a:latin typeface="+mj-ea"/>
                <a:ea typeface="+mj-ea"/>
              </a:rPr>
              <a:t>５０％</a:t>
            </a:r>
            <a:r>
              <a:rPr lang="ja-JP" altLang="en-US" sz="1000" b="1" dirty="0" smtClean="0">
                <a:solidFill>
                  <a:srgbClr val="FF0000"/>
                </a:solidFill>
                <a:latin typeface="+mj-ea"/>
                <a:ea typeface="+mj-ea"/>
              </a:rPr>
              <a:t>］</a:t>
            </a:r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etc.</a:t>
            </a:r>
            <a:endParaRPr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85725" indent="-85725">
              <a:lnSpc>
                <a:spcPts val="1000"/>
              </a:lnSpc>
            </a:pPr>
            <a:r>
              <a:rPr lang="ja-JP" altLang="en-US" sz="1000" dirty="0" smtClean="0">
                <a:solidFill>
                  <a:schemeClr val="tx1"/>
                </a:solidFill>
                <a:latin typeface="+mj-ea"/>
                <a:ea typeface="+mj-ea"/>
              </a:rPr>
              <a:t>○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L company(l factory) 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expects to resume operations in middle of June. It is considerably early compared with the previous schedule.	</a:t>
            </a:r>
            <a:endParaRPr lang="ja-JP" altLang="ja-JP" sz="1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defTabSz="95781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b="1" u="sng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9" name="正方形/長方形 44"/>
          <p:cNvSpPr/>
          <p:nvPr/>
        </p:nvSpPr>
        <p:spPr>
          <a:xfrm>
            <a:off x="5943600" y="3733800"/>
            <a:ext cx="2590800" cy="15117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/>
          <a:lstStyle/>
          <a:p>
            <a:pPr algn="ctr"/>
            <a:r>
              <a:rPr lang="en-US" altLang="ja-JP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Liquid</a:t>
            </a:r>
            <a:r>
              <a:rPr lang="ja-JP" altLang="en-US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en-US" altLang="ja-JP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crystal</a:t>
            </a:r>
            <a:r>
              <a:rPr lang="ja-JP" altLang="en-US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en-US" altLang="ja-JP" sz="1200" b="1" u="sng" dirty="0" smtClean="0">
                <a:solidFill>
                  <a:srgbClr val="0070C0"/>
                </a:solidFill>
                <a:latin typeface="+mj-ea"/>
                <a:ea typeface="+mj-ea"/>
              </a:rPr>
              <a:t>panels</a:t>
            </a:r>
          </a:p>
          <a:p>
            <a:pPr marL="144000" indent="-144000" defTabSz="95781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+mj-ea"/>
                <a:ea typeface="+mj-ea"/>
              </a:rPr>
              <a:t>＜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Medium and small size of liquid crystal panels</a:t>
            </a:r>
            <a:r>
              <a:rPr lang="ja-JP" altLang="en-US" sz="1000" dirty="0" smtClean="0">
                <a:solidFill>
                  <a:schemeClr val="tx1"/>
                </a:solidFill>
                <a:latin typeface="+mj-ea"/>
                <a:ea typeface="+mj-ea"/>
              </a:rPr>
              <a:t>＞</a:t>
            </a:r>
            <a:r>
              <a:rPr lang="ja-JP" altLang="en-US" sz="1000" b="1" dirty="0" smtClean="0">
                <a:solidFill>
                  <a:srgbClr val="FF0000"/>
                </a:solidFill>
                <a:latin typeface="+mj-ea"/>
                <a:ea typeface="+mj-ea"/>
              </a:rPr>
              <a:t> ［</a:t>
            </a:r>
            <a:r>
              <a:rPr lang="en-US" altLang="ja-JP" sz="1000" b="1" dirty="0" smtClean="0">
                <a:solidFill>
                  <a:srgbClr val="FF0000"/>
                </a:solidFill>
                <a:latin typeface="+mj-ea"/>
                <a:ea typeface="+mj-ea"/>
              </a:rPr>
              <a:t>For </a:t>
            </a:r>
            <a:r>
              <a:rPr lang="ja-JP" altLang="en-US" sz="1000" b="1" u="sng" dirty="0" err="1" smtClean="0">
                <a:solidFill>
                  <a:srgbClr val="FF0000"/>
                </a:solidFill>
                <a:latin typeface="+mj-ea"/>
                <a:ea typeface="+mj-ea"/>
              </a:rPr>
              <a:t>ｓ</a:t>
            </a:r>
            <a:r>
              <a:rPr lang="en-US" altLang="ja-JP" sz="1000" b="1" u="sng" dirty="0" err="1" smtClean="0">
                <a:solidFill>
                  <a:srgbClr val="FF0000"/>
                </a:solidFill>
                <a:latin typeface="+mj-ea"/>
                <a:ea typeface="+mj-ea"/>
              </a:rPr>
              <a:t>martphone</a:t>
            </a:r>
            <a:r>
              <a:rPr lang="en-US" altLang="ja-JP" sz="10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ja-JP" altLang="en-US" sz="1000" b="1" u="sng" dirty="0" smtClean="0">
                <a:solidFill>
                  <a:srgbClr val="FF0000"/>
                </a:solidFill>
                <a:latin typeface="+mj-ea"/>
                <a:ea typeface="+mj-ea"/>
              </a:rPr>
              <a:t>約</a:t>
            </a:r>
            <a:r>
              <a:rPr lang="ja-JP" altLang="en-US" sz="1000" b="1" u="sng" dirty="0">
                <a:solidFill>
                  <a:srgbClr val="FF0000"/>
                </a:solidFill>
                <a:latin typeface="+mj-ea"/>
                <a:ea typeface="+mj-ea"/>
              </a:rPr>
              <a:t>７０％  </a:t>
            </a:r>
            <a:r>
              <a:rPr lang="ja-JP" altLang="en-US" sz="1000" b="1" dirty="0">
                <a:solidFill>
                  <a:srgbClr val="FF0000"/>
                </a:solidFill>
                <a:latin typeface="+mj-ea"/>
                <a:ea typeface="+mj-ea"/>
              </a:rPr>
              <a:t>］</a:t>
            </a:r>
            <a:endParaRPr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44000" indent="-144000" defTabSz="95781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○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Ｐ 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company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ja-JP" altLang="en-US" sz="1000" i="1" dirty="0" err="1" smtClean="0">
                <a:solidFill>
                  <a:schemeClr val="tx1"/>
                </a:solidFill>
                <a:latin typeface="+mj-ea"/>
                <a:ea typeface="+mj-ea"/>
              </a:rPr>
              <a:t>ｐ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factory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Ｑ 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company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ja-JP" altLang="en-US" sz="1000" i="1" dirty="0" err="1" smtClean="0">
                <a:solidFill>
                  <a:schemeClr val="tx1"/>
                </a:solidFill>
                <a:latin typeface="+mj-ea"/>
                <a:ea typeface="+mj-ea"/>
              </a:rPr>
              <a:t>ｑ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factory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 etc.</a:t>
            </a:r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endParaRPr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44000" indent="-144000" defTabSz="95781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+mj-ea"/>
                <a:ea typeface="+mj-ea"/>
              </a:rPr>
              <a:t>○</a:t>
            </a:r>
            <a:r>
              <a:rPr lang="en-US" altLang="ja-JP" sz="1000" dirty="0" smtClean="0">
                <a:latin typeface="+mj-ea"/>
                <a:ea typeface="+mj-ea"/>
              </a:rPr>
              <a:t> 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A company expects to resume its operation in end of April.</a:t>
            </a:r>
            <a:endParaRPr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44000" indent="-144000" defTabSz="95781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+mj-ea"/>
                <a:ea typeface="+mj-ea"/>
              </a:rPr>
              <a:t>＜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</a:rPr>
              <a:t> Large size of liquid crystal panels </a:t>
            </a:r>
            <a:r>
              <a:rPr lang="ja-JP" altLang="en-US" sz="1000" dirty="0" smtClean="0">
                <a:solidFill>
                  <a:schemeClr val="tx1"/>
                </a:solidFill>
                <a:latin typeface="+mj-ea"/>
                <a:ea typeface="+mj-ea"/>
              </a:rPr>
              <a:t>＞</a:t>
            </a:r>
            <a:endParaRPr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44000" indent="-144000" defTabSz="95781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○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Ｒ 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company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ja-JP" altLang="en-US" sz="1000" i="1" dirty="0" err="1" smtClean="0">
                <a:solidFill>
                  <a:schemeClr val="tx1"/>
                </a:solidFill>
                <a:latin typeface="+mj-ea"/>
                <a:ea typeface="+mj-ea"/>
              </a:rPr>
              <a:t>ｒ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ja-JP" sz="1000" i="1" dirty="0" smtClean="0">
                <a:solidFill>
                  <a:schemeClr val="tx1"/>
                </a:solidFill>
                <a:latin typeface="+mj-ea"/>
                <a:ea typeface="+mj-ea"/>
              </a:rPr>
              <a:t>factory </a:t>
            </a:r>
            <a:r>
              <a:rPr lang="ja-JP" altLang="en-US" sz="1000" i="1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ja-JP" altLang="en-US" sz="1000" b="1" i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85725" indent="-85725">
              <a:lnSpc>
                <a:spcPts val="1000"/>
              </a:lnSpc>
            </a:pPr>
            <a:r>
              <a:rPr lang="ja-JP" altLang="en-US" sz="1000" dirty="0" smtClean="0">
                <a:solidFill>
                  <a:schemeClr val="tx1"/>
                </a:solidFill>
                <a:latin typeface="+mj-ea"/>
                <a:ea typeface="+mj-ea"/>
              </a:rPr>
              <a:t>○ </a:t>
            </a:r>
            <a:r>
              <a:rPr lang="en-US" altLang="ja-JP" sz="1000" dirty="0" smtClean="0">
                <a:solidFill>
                  <a:schemeClr val="tx1"/>
                </a:solidFill>
                <a:latin typeface="+mj-ea"/>
                <a:ea typeface="+mj-ea"/>
              </a:rPr>
              <a:t>A company resumes its operations one by one from end of April.</a:t>
            </a:r>
            <a:endParaRPr lang="ja-JP" altLang="ja-JP" sz="1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0" name="Slide Number Placeholder 6"/>
          <p:cNvSpPr txBox="1">
            <a:spLocks/>
          </p:cNvSpPr>
          <p:nvPr/>
        </p:nvSpPr>
        <p:spPr>
          <a:xfrm>
            <a:off x="8839200" y="6492875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323DE-3D5D-44B0-A7D8-D6870C841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9"/>
          <p:cNvSpPr txBox="1">
            <a:spLocks noChangeArrowheads="1"/>
          </p:cNvSpPr>
          <p:nvPr/>
        </p:nvSpPr>
        <p:spPr bwMode="auto">
          <a:xfrm>
            <a:off x="381000" y="1066800"/>
            <a:ext cx="8358188" cy="11079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</a:rPr>
              <a:t>As of April 2011, more than 60% of disaster-affected production bases in the manufacturing industry had been completed restored. </a:t>
            </a:r>
            <a:endParaRPr lang="en-US" sz="2200" dirty="0" smtClean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</a:rPr>
              <a:t>As </a:t>
            </a:r>
            <a:r>
              <a:rPr lang="en-US" sz="2200" dirty="0">
                <a:solidFill>
                  <a:srgbClr val="000000"/>
                </a:solidFill>
              </a:rPr>
              <a:t>of end of June, 93% have been restored.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620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914400"/>
            <a:ext cx="8786812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  </a:t>
            </a:r>
            <a:endParaRPr kumimoji="0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5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 txBox="1">
            <a:spLocks/>
          </p:cNvSpPr>
          <p:nvPr/>
        </p:nvSpPr>
        <p:spPr>
          <a:xfrm>
            <a:off x="8839200" y="6492875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323DE-3D5D-44B0-A7D8-D6870C841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295400" y="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Production bases in the affected area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have been restored rapidly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 flipH="1">
            <a:off x="8686800" y="6477000"/>
            <a:ext cx="457200" cy="381000"/>
          </a:xfrm>
        </p:spPr>
        <p:txBody>
          <a:bodyPr/>
          <a:lstStyle/>
          <a:p>
            <a:pPr>
              <a:defRPr/>
            </a:pPr>
            <a:fld id="{EB15B85F-FAD9-4720-A4D5-A334D54908D1}" type="slidenum">
              <a:rPr lang="ja-JP" altLang="en-US" smtClean="0"/>
              <a:pPr>
                <a:defRPr/>
              </a:pPr>
              <a:t>8</a:t>
            </a:fld>
            <a:r>
              <a:rPr lang="ja-JP" altLang="en-US" dirty="0" smtClean="0"/>
              <a:t> </a:t>
            </a:r>
            <a:endParaRPr lang="ja-JP" altLang="en-US" dirty="0"/>
          </a:p>
        </p:txBody>
      </p:sp>
      <p:sp>
        <p:nvSpPr>
          <p:cNvPr id="4" name="Rectangle 12"/>
          <p:cNvSpPr/>
          <p:nvPr/>
        </p:nvSpPr>
        <p:spPr>
          <a:xfrm>
            <a:off x="381000" y="990600"/>
            <a:ext cx="876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ja-JP" sz="2200" dirty="0" smtClean="0">
                <a:latin typeface="+mj-lt"/>
              </a:rPr>
              <a:t>In </a:t>
            </a:r>
            <a:r>
              <a:rPr lang="en-US" altLang="ja-JP" sz="2200" dirty="0">
                <a:latin typeface="+mj-lt"/>
              </a:rPr>
              <a:t>August, industrial production recovered to 96% of pre-earthquake level.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7239000" cy="446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/>
          <p:nvPr/>
        </p:nvSpPr>
        <p:spPr>
          <a:xfrm>
            <a:off x="1295400" y="228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Industrial Production of Japan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A1_banner.tiff                                                 000DD95D Jimmy_Mac   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 flipH="1">
            <a:off x="8839200" y="6553200"/>
            <a:ext cx="304800" cy="304800"/>
          </a:xfrm>
        </p:spPr>
        <p:txBody>
          <a:bodyPr/>
          <a:lstStyle/>
          <a:p>
            <a:pPr>
              <a:defRPr/>
            </a:pPr>
            <a:fld id="{EB15B85F-FAD9-4720-A4D5-A334D54908D1}" type="slidenum">
              <a:rPr lang="ja-JP" altLang="en-US" smtClean="0"/>
              <a:pPr>
                <a:defRPr/>
              </a:pPr>
              <a:t>9</a:t>
            </a:fld>
            <a:r>
              <a:rPr lang="ja-JP" altLang="en-US" dirty="0" smtClean="0"/>
              <a:t> </a:t>
            </a:r>
            <a:endParaRPr lang="ja-JP" alt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1295400" y="228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Case of RENESAS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3733800" y="1066800"/>
            <a:ext cx="5029200" cy="517064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200" dirty="0"/>
              <a:t> RENESAS is a semi-conductor maker, ranked 3</a:t>
            </a:r>
            <a:r>
              <a:rPr lang="en-US" sz="2200" baseline="30000" dirty="0"/>
              <a:t>rd</a:t>
            </a:r>
            <a:r>
              <a:rPr lang="en-US" sz="2200" dirty="0"/>
              <a:t> in the world market. </a:t>
            </a:r>
          </a:p>
          <a:p>
            <a:pPr algn="l"/>
            <a:endParaRPr lang="en-US" sz="2200" dirty="0"/>
          </a:p>
          <a:p>
            <a:pPr algn="l">
              <a:buFont typeface="Wingdings" pitchFamily="2" charset="2"/>
              <a:buChar char="Ø"/>
            </a:pPr>
            <a:r>
              <a:rPr lang="en-US" sz="2200" dirty="0"/>
              <a:t>RENESAS produces.</a:t>
            </a:r>
          </a:p>
          <a:p>
            <a:pPr algn="l"/>
            <a:r>
              <a:rPr lang="en-US" sz="2200" dirty="0"/>
              <a:t> 30% of micro computer in the global market</a:t>
            </a:r>
          </a:p>
          <a:p>
            <a:pPr algn="l"/>
            <a:endParaRPr lang="en-US" sz="2200" dirty="0"/>
          </a:p>
          <a:p>
            <a:pPr algn="l">
              <a:buFont typeface="Wingdings" pitchFamily="2" charset="2"/>
              <a:buChar char="Ø"/>
            </a:pPr>
            <a:r>
              <a:rPr lang="en-US" sz="2200" dirty="0"/>
              <a:t>One of the plants (NAKA Plant in IBARAKI Prefecture) is located in the affected area.</a:t>
            </a:r>
          </a:p>
          <a:p>
            <a:pPr algn="l"/>
            <a:r>
              <a:rPr lang="en-US" sz="2200" dirty="0"/>
              <a:t>  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dirty="0"/>
              <a:t>Initially, it was expected to resume operation in September, but actually resumed in June.  </a:t>
            </a:r>
          </a:p>
          <a:p>
            <a:pPr algn="l"/>
            <a:endParaRPr lang="en-US" sz="2200" dirty="0"/>
          </a:p>
        </p:txBody>
      </p:sp>
      <p:pic>
        <p:nvPicPr>
          <p:cNvPr id="10" name="Picture 4" descr="写真：ルネサス エレクトロニクスの高性能マイコン「RX63N/631/630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643188"/>
            <a:ext cx="29289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RenesasPres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178593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f4ADSAD0e4joPLWycnA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1476</Words>
  <Application>Microsoft Office PowerPoint</Application>
  <PresentationFormat>画面に合わせる (4:3)</PresentationFormat>
  <Paragraphs>304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Theme</vt:lpstr>
      <vt:lpstr> Life After Fukushima:  What is the Impact on Japan’s Economy</vt:lpstr>
      <vt:lpstr>スライド 2</vt:lpstr>
      <vt:lpstr>Quick Facts on the Speed of Recovery</vt:lpstr>
      <vt:lpstr>Quick Facts on the Speed of Recovery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NJTC Clean Energy Summit Life After Fukushima:  What is the impact of New Technologies</dc:title>
  <dc:creator>syscom</dc:creator>
  <cp:lastModifiedBy>syscom</cp:lastModifiedBy>
  <cp:revision>71</cp:revision>
  <dcterms:created xsi:type="dcterms:W3CDTF">2011-09-27T14:43:50Z</dcterms:created>
  <dcterms:modified xsi:type="dcterms:W3CDTF">2011-10-13T23:02:38Z</dcterms:modified>
</cp:coreProperties>
</file>